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10287000" cx="18288000"/>
  <p:notesSz cx="6858000" cy="9144000"/>
  <p:embeddedFontLst>
    <p:embeddedFont>
      <p:font typeface="Montserrat"/>
      <p:regular r:id="rId16"/>
      <p:bold r:id="rId17"/>
      <p:italic r:id="rId18"/>
      <p:boldItalic r:id="rId19"/>
    </p:embeddedFont>
    <p:embeddedFont>
      <p:font typeface="Teko Medium"/>
      <p:regular r:id="rId20"/>
      <p:bold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TekoMedium-regular.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TekoMedium-bold.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notesMaster" Target="notesMasters/notesMaster1.xml"/><Relationship Id="rId19" Type="http://schemas.openxmlformats.org/officeDocument/2006/relationships/font" Target="fonts/Montserrat-boldItalic.fntdata"/><Relationship Id="rId6" Type="http://schemas.openxmlformats.org/officeDocument/2006/relationships/slide" Target="slides/slide1.xml"/><Relationship Id="rId18"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2.png>
</file>

<file path=ppt/media/image3.png>
</file>

<file path=ppt/media/image4.jp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Hi, we’re the cloud robotics team and this is our sprint 1 presentation. (everyone introduces themselves after this)</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The purpose of our project is to use the PuppyPi, which is an AI quadruped robot, to develop educational systems and support STEM interest in K-12 students. Our overarching goal for the project is to use a cloud server and AI to allow the PuppyPi to respond to voice commands, which is not a functionality it currently has.</a:t>
            </a:r>
            <a:endParaRPr/>
          </a:p>
        </p:txBody>
      </p:sp>
      <p:sp>
        <p:nvSpPr>
          <p:cNvPr id="99" name="Google Shape;99;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334a5916d41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Our goal for sprint 1 was to get the PuppyPi to respond to voice commands of all the basic actions on the PuppyPi app - sit, lay down, shake hands, etc.</a:t>
            </a:r>
            <a:endParaRPr/>
          </a:p>
        </p:txBody>
      </p:sp>
      <p:sp>
        <p:nvSpPr>
          <p:cNvPr id="115" name="Google Shape;115;g334a5916d41_0_6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The majority of the code in the GitHub relates to the API (archer and danny talk here). Eli, Alicia, and Olivia primarily worked on ROS programming (eli, alicia, olivia talk here).</a:t>
            </a:r>
            <a:endParaRPr/>
          </a:p>
        </p:txBody>
      </p:sp>
      <p:sp>
        <p:nvSpPr>
          <p:cNvPr id="159" name="Google Shape;159;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36f7c1767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g336f7c17679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For our project backlog, we completed the majority of our tasks. We’re still working on reverse engineering the app that came with the PuppyPi, as well as connecting the PuppyPi to GitHub for ease of coding. We also still need to finish the final steps of using the microphone on the puppyPi to record voice command audio in real time.</a:t>
            </a:r>
            <a:endParaRPr/>
          </a:p>
        </p:txBody>
      </p:sp>
      <p:sp>
        <p:nvSpPr>
          <p:cNvPr id="193" name="Google Shape;19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334a5916d41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Although we didn’t complete our overarching Sprint Goal, we finished the 2 biggest pieces leading up to that goal. Setting our expectations high and problem-solving as a team helped us to make quick progress, which our sponsor is happy with. We are hopeful to be able to have the PuppyPi respond to voice commands by the end of next sprint.</a:t>
            </a:r>
            <a:endParaRPr/>
          </a:p>
        </p:txBody>
      </p:sp>
      <p:sp>
        <p:nvSpPr>
          <p:cNvPr id="224" name="Google Shape;224;g334a5916d41_0_4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3354d0c7601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3354d0c760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https://youtu.be/RVPcjVpSykc</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https://youtu.be/3dXOD4ElyJI</a:t>
            </a:r>
            <a:endParaRPr/>
          </a:p>
        </p:txBody>
      </p:sp>
      <p:sp>
        <p:nvSpPr>
          <p:cNvPr id="244" name="Google Shape;244;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1792288" y="612775"/>
            <a:ext cx="5486400" cy="4114800"/>
          </a:xfrm>
          <a:prstGeom prst="rect">
            <a:avLst/>
          </a:prstGeom>
          <a:noFill/>
          <a:ln>
            <a:noFill/>
          </a:ln>
        </p:spPr>
      </p:sp>
      <p:sp>
        <p:nvSpPr>
          <p:cNvPr id="64" name="Google Shape;64;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hyperlink" Target="https://cs-495-cloud-robotics-team.github.io/"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11.png"/><Relationship Id="rId5" Type="http://schemas.openxmlformats.org/officeDocument/2006/relationships/image" Target="../media/image1.png"/><Relationship Id="rId6"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10.png"/><Relationship Id="rId5"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hyperlink" Target="http://www.youtube.com/watch?v=RVPcjVpSykc" TargetMode="External"/><Relationship Id="rId4"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hyperlink" Target="http://drive.google.com/file/d/1cGekd1Ov2V2lDy77nrbI2GlPhEYsOFYX/view" TargetMode="External"/><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b="7811" l="0" r="0" t="7812"/>
          <a:stretch/>
        </p:blipFill>
        <p:spPr>
          <a:xfrm>
            <a:off x="0" y="0"/>
            <a:ext cx="18288001" cy="10286999"/>
          </a:xfrm>
          <a:prstGeom prst="rect">
            <a:avLst/>
          </a:prstGeom>
          <a:noFill/>
          <a:ln>
            <a:noFill/>
          </a:ln>
        </p:spPr>
      </p:pic>
      <p:grpSp>
        <p:nvGrpSpPr>
          <p:cNvPr id="85" name="Google Shape;85;p13"/>
          <p:cNvGrpSpPr/>
          <p:nvPr/>
        </p:nvGrpSpPr>
        <p:grpSpPr>
          <a:xfrm>
            <a:off x="14866004" y="6140576"/>
            <a:ext cx="10980410" cy="11029628"/>
            <a:chOff x="1813" y="0"/>
            <a:chExt cx="809173" cy="812800"/>
          </a:xfrm>
        </p:grpSpPr>
        <p:sp>
          <p:nvSpPr>
            <p:cNvPr id="86" name="Google Shape;86;p13"/>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txBox="1"/>
            <p:nvPr/>
          </p:nvSpPr>
          <p:spPr>
            <a:xfrm>
              <a:off x="76200" y="38100"/>
              <a:ext cx="660400" cy="6985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88" name="Google Shape;88;p13"/>
          <p:cNvGrpSpPr/>
          <p:nvPr/>
        </p:nvGrpSpPr>
        <p:grpSpPr>
          <a:xfrm>
            <a:off x="4914121" y="3050308"/>
            <a:ext cx="8459774" cy="4206690"/>
            <a:chOff x="0" y="-9525"/>
            <a:chExt cx="11279700" cy="5608920"/>
          </a:xfrm>
        </p:grpSpPr>
        <p:sp>
          <p:nvSpPr>
            <p:cNvPr id="89" name="Google Shape;89;p13"/>
            <p:cNvSpPr txBox="1"/>
            <p:nvPr/>
          </p:nvSpPr>
          <p:spPr>
            <a:xfrm>
              <a:off x="0" y="-9525"/>
              <a:ext cx="11279700" cy="2565300"/>
            </a:xfrm>
            <a:prstGeom prst="rect">
              <a:avLst/>
            </a:prstGeom>
            <a:noFill/>
            <a:ln>
              <a:noFill/>
            </a:ln>
            <a:effectLst>
              <a:outerShdw blurRad="828675" rotWithShape="0" algn="bl" dir="1020000" dist="95250">
                <a:srgbClr val="6CE5E8">
                  <a:alpha val="95000"/>
                </a:srgbClr>
              </a:outerShdw>
            </a:effectLst>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12500">
                  <a:solidFill>
                    <a:schemeClr val="lt1"/>
                  </a:solidFill>
                  <a:latin typeface="Teko Medium"/>
                  <a:ea typeface="Teko Medium"/>
                  <a:cs typeface="Teko Medium"/>
                  <a:sym typeface="Teko Medium"/>
                </a:rPr>
                <a:t>Cloud Robotics</a:t>
              </a:r>
              <a:r>
                <a:rPr b="0" i="0" lang="en-US" sz="12500" u="none" cap="none" strike="noStrike">
                  <a:solidFill>
                    <a:schemeClr val="lt1"/>
                  </a:solidFill>
                  <a:latin typeface="Teko Medium"/>
                  <a:ea typeface="Teko Medium"/>
                  <a:cs typeface="Teko Medium"/>
                  <a:sym typeface="Teko Medium"/>
                </a:rPr>
                <a:t> </a:t>
              </a:r>
              <a:endParaRPr/>
            </a:p>
          </p:txBody>
        </p:sp>
        <p:sp>
          <p:nvSpPr>
            <p:cNvPr id="90" name="Google Shape;90;p13"/>
            <p:cNvSpPr txBox="1"/>
            <p:nvPr/>
          </p:nvSpPr>
          <p:spPr>
            <a:xfrm>
              <a:off x="0" y="2133795"/>
              <a:ext cx="11137500" cy="3465600"/>
            </a:xfrm>
            <a:prstGeom prst="rect">
              <a:avLst/>
            </a:prstGeom>
            <a:noFill/>
            <a:ln>
              <a:noFill/>
            </a:ln>
            <a:effectLst>
              <a:outerShdw blurRad="828675" rotWithShape="0" algn="bl" dir="1200000" dist="19050">
                <a:srgbClr val="6CE5E8">
                  <a:alpha val="95000"/>
                </a:srgbClr>
              </a:outerShdw>
            </a:effectLst>
          </p:spPr>
          <p:txBody>
            <a:bodyPr anchorCtr="0" anchor="t" bIns="0" lIns="0" spcFirstLastPara="1" rIns="0" wrap="square" tIns="0">
              <a:spAutoFit/>
            </a:bodyPr>
            <a:lstStyle/>
            <a:p>
              <a:pPr indent="0" lvl="0" marL="0" marR="0" rtl="0" algn="ctr">
                <a:lnSpc>
                  <a:spcPct val="120004"/>
                </a:lnSpc>
                <a:spcBef>
                  <a:spcPts val="0"/>
                </a:spcBef>
                <a:spcAft>
                  <a:spcPts val="0"/>
                </a:spcAft>
                <a:buNone/>
              </a:pPr>
              <a:r>
                <a:rPr lang="en-US" sz="16886">
                  <a:solidFill>
                    <a:schemeClr val="lt1"/>
                  </a:solidFill>
                  <a:latin typeface="Teko Medium"/>
                  <a:ea typeface="Teko Medium"/>
                  <a:cs typeface="Teko Medium"/>
                  <a:sym typeface="Teko Medium"/>
                </a:rPr>
                <a:t>Sprint 1</a:t>
              </a:r>
              <a:endParaRPr/>
            </a:p>
          </p:txBody>
        </p:sp>
      </p:grpSp>
      <p:grpSp>
        <p:nvGrpSpPr>
          <p:cNvPr id="91" name="Google Shape;91;p13"/>
          <p:cNvGrpSpPr/>
          <p:nvPr/>
        </p:nvGrpSpPr>
        <p:grpSpPr>
          <a:xfrm>
            <a:off x="-1173901" y="-1098156"/>
            <a:ext cx="3452997" cy="3468475"/>
            <a:chOff x="1813" y="0"/>
            <a:chExt cx="809173" cy="812800"/>
          </a:xfrm>
        </p:grpSpPr>
        <p:sp>
          <p:nvSpPr>
            <p:cNvPr id="92" name="Google Shape;92;p13"/>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3"/>
            <p:cNvSpPr txBox="1"/>
            <p:nvPr/>
          </p:nvSpPr>
          <p:spPr>
            <a:xfrm>
              <a:off x="76200" y="38100"/>
              <a:ext cx="660400" cy="6985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94" name="Google Shape;94;p13"/>
          <p:cNvCxnSpPr/>
          <p:nvPr/>
        </p:nvCxnSpPr>
        <p:spPr>
          <a:xfrm>
            <a:off x="-2693521" y="4895777"/>
            <a:ext cx="6492240" cy="0"/>
          </a:xfrm>
          <a:prstGeom prst="straightConnector1">
            <a:avLst/>
          </a:prstGeom>
          <a:noFill/>
          <a:ln cap="flat" cmpd="sng" w="57150">
            <a:solidFill>
              <a:srgbClr val="41B8D5"/>
            </a:solidFill>
            <a:prstDash val="solid"/>
            <a:round/>
            <a:headEnd len="sm" w="sm" type="none"/>
            <a:tailEnd len="sm" w="sm" type="none"/>
          </a:ln>
        </p:spPr>
      </p:cxnSp>
      <p:cxnSp>
        <p:nvCxnSpPr>
          <p:cNvPr id="95" name="Google Shape;95;p13"/>
          <p:cNvCxnSpPr/>
          <p:nvPr/>
        </p:nvCxnSpPr>
        <p:spPr>
          <a:xfrm>
            <a:off x="14535836" y="4924352"/>
            <a:ext cx="6492240" cy="0"/>
          </a:xfrm>
          <a:prstGeom prst="straightConnector1">
            <a:avLst/>
          </a:prstGeom>
          <a:noFill/>
          <a:ln cap="flat" cmpd="sng" w="57150">
            <a:solidFill>
              <a:srgbClr val="41B8D5"/>
            </a:solidFill>
            <a:prstDash val="solid"/>
            <a:round/>
            <a:headEnd len="sm" w="sm" type="none"/>
            <a:tailEnd len="sm" w="sm" type="none"/>
          </a:ln>
        </p:spPr>
      </p:cxnSp>
      <p:sp>
        <p:nvSpPr>
          <p:cNvPr id="96" name="Google Shape;96;p13"/>
          <p:cNvSpPr txBox="1"/>
          <p:nvPr/>
        </p:nvSpPr>
        <p:spPr>
          <a:xfrm>
            <a:off x="3653850" y="7643875"/>
            <a:ext cx="10980300" cy="1929900"/>
          </a:xfrm>
          <a:prstGeom prst="rect">
            <a:avLst/>
          </a:prstGeom>
          <a:noFill/>
          <a:ln>
            <a:noFill/>
          </a:ln>
        </p:spPr>
        <p:txBody>
          <a:bodyPr anchorCtr="0" anchor="t" bIns="0" lIns="0" spcFirstLastPara="1" rIns="0" wrap="square" tIns="0">
            <a:spAutoFit/>
          </a:bodyPr>
          <a:lstStyle/>
          <a:p>
            <a:pPr indent="0" lvl="0" marL="0" marR="0" rtl="0" algn="ctr">
              <a:lnSpc>
                <a:spcPct val="139958"/>
              </a:lnSpc>
              <a:spcBef>
                <a:spcPts val="0"/>
              </a:spcBef>
              <a:spcAft>
                <a:spcPts val="0"/>
              </a:spcAft>
              <a:buNone/>
            </a:pPr>
            <a:r>
              <a:rPr lang="en-US" sz="3300">
                <a:solidFill>
                  <a:srgbClr val="FFFFFF"/>
                </a:solidFill>
                <a:latin typeface="Montserrat"/>
                <a:ea typeface="Montserrat"/>
                <a:cs typeface="Montserrat"/>
                <a:sym typeface="Montserrat"/>
              </a:rPr>
              <a:t>Olivia Monteiro, Alicia Reed, Danny Steuer, Archer Taylor, Eli Weber</a:t>
            </a:r>
            <a:endParaRPr sz="3300">
              <a:solidFill>
                <a:srgbClr val="FFFFFF"/>
              </a:solidFill>
              <a:latin typeface="Montserrat"/>
              <a:ea typeface="Montserrat"/>
              <a:cs typeface="Montserrat"/>
              <a:sym typeface="Montserrat"/>
            </a:endParaRPr>
          </a:p>
          <a:p>
            <a:pPr indent="0" lvl="0" marL="0" marR="0" rtl="0" algn="ctr">
              <a:lnSpc>
                <a:spcPct val="139958"/>
              </a:lnSpc>
              <a:spcBef>
                <a:spcPts val="0"/>
              </a:spcBef>
              <a:spcAft>
                <a:spcPts val="0"/>
              </a:spcAft>
              <a:buNone/>
            </a:pPr>
            <a:r>
              <a:rPr lang="en-US" sz="3300" u="sng">
                <a:solidFill>
                  <a:schemeClr val="lt1"/>
                </a:solidFill>
                <a:latin typeface="Montserrat"/>
                <a:ea typeface="Montserrat"/>
                <a:cs typeface="Montserrat"/>
                <a:sym typeface="Montserrat"/>
                <a:hlinkClick r:id="rId4">
                  <a:extLst>
                    <a:ext uri="{A12FA001-AC4F-418D-AE19-62706E023703}">
                      <ahyp:hlinkClr val="tx"/>
                    </a:ext>
                  </a:extLst>
                </a:hlinkClick>
              </a:rPr>
              <a:t>https://cs-495-cloud-robotics-team.github.io/</a:t>
            </a:r>
            <a:r>
              <a:rPr lang="en-US" sz="3300">
                <a:solidFill>
                  <a:schemeClr val="lt1"/>
                </a:solidFill>
                <a:latin typeface="Montserrat"/>
                <a:ea typeface="Montserrat"/>
                <a:cs typeface="Montserrat"/>
                <a:sym typeface="Montserrat"/>
              </a:rPr>
              <a:t> </a:t>
            </a:r>
            <a:endParaRPr sz="3300">
              <a:solidFill>
                <a:schemeClr val="lt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pic>
        <p:nvPicPr>
          <p:cNvPr id="251" name="Google Shape;251;p22"/>
          <p:cNvPicPr preferRelativeResize="0"/>
          <p:nvPr/>
        </p:nvPicPr>
        <p:blipFill rotWithShape="1">
          <a:blip r:embed="rId3">
            <a:alphaModFix/>
          </a:blip>
          <a:srcRect b="7824" l="0" r="0" t="7825"/>
          <a:stretch/>
        </p:blipFill>
        <p:spPr>
          <a:xfrm>
            <a:off x="0" y="0"/>
            <a:ext cx="18288000" cy="10287000"/>
          </a:xfrm>
          <a:prstGeom prst="rect">
            <a:avLst/>
          </a:prstGeom>
          <a:noFill/>
          <a:ln>
            <a:noFill/>
          </a:ln>
        </p:spPr>
      </p:pic>
      <p:sp>
        <p:nvSpPr>
          <p:cNvPr id="252" name="Google Shape;252;p22"/>
          <p:cNvSpPr txBox="1"/>
          <p:nvPr/>
        </p:nvSpPr>
        <p:spPr>
          <a:xfrm>
            <a:off x="5618824" y="3843195"/>
            <a:ext cx="7135200" cy="1847100"/>
          </a:xfrm>
          <a:prstGeom prst="rect">
            <a:avLst/>
          </a:prstGeom>
          <a:noFill/>
          <a:ln>
            <a:noFill/>
          </a:ln>
          <a:effectLst>
            <a:outerShdw blurRad="828675" rotWithShape="0" algn="bl" dir="1020000" dist="19050">
              <a:srgbClr val="6CE5E8">
                <a:alpha val="94000"/>
              </a:srgbClr>
            </a:outerShdw>
          </a:effectLst>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12000" u="none" cap="none" strike="noStrike">
                <a:solidFill>
                  <a:schemeClr val="lt1"/>
                </a:solidFill>
                <a:latin typeface="Teko Medium"/>
                <a:ea typeface="Teko Medium"/>
                <a:cs typeface="Teko Medium"/>
                <a:sym typeface="Teko Medium"/>
              </a:rPr>
              <a:t>T</a:t>
            </a:r>
            <a:r>
              <a:rPr lang="en-US" sz="12000">
                <a:solidFill>
                  <a:schemeClr val="lt1"/>
                </a:solidFill>
                <a:latin typeface="Teko Medium"/>
                <a:ea typeface="Teko Medium"/>
                <a:cs typeface="Teko Medium"/>
                <a:sym typeface="Teko Medium"/>
              </a:rPr>
              <a:t>hank</a:t>
            </a:r>
            <a:r>
              <a:rPr b="0" i="0" lang="en-US" sz="12000" u="none" cap="none" strike="noStrike">
                <a:solidFill>
                  <a:schemeClr val="lt1"/>
                </a:solidFill>
                <a:latin typeface="Teko Medium"/>
                <a:ea typeface="Teko Medium"/>
                <a:cs typeface="Teko Medium"/>
                <a:sym typeface="Teko Medium"/>
              </a:rPr>
              <a:t> Y</a:t>
            </a:r>
            <a:r>
              <a:rPr lang="en-US" sz="12000">
                <a:solidFill>
                  <a:schemeClr val="lt1"/>
                </a:solidFill>
                <a:latin typeface="Teko Medium"/>
                <a:ea typeface="Teko Medium"/>
                <a:cs typeface="Teko Medium"/>
                <a:sym typeface="Teko Medium"/>
              </a:rPr>
              <a:t>ou</a:t>
            </a:r>
            <a:r>
              <a:rPr b="0" i="0" lang="en-US" sz="12000" u="none" cap="none" strike="noStrike">
                <a:solidFill>
                  <a:schemeClr val="lt1"/>
                </a:solidFill>
                <a:latin typeface="Teko Medium"/>
                <a:ea typeface="Teko Medium"/>
                <a:cs typeface="Teko Medium"/>
                <a:sym typeface="Teko Medium"/>
              </a:rPr>
              <a:t>!</a:t>
            </a:r>
            <a:endParaRPr/>
          </a:p>
        </p:txBody>
      </p:sp>
      <p:sp>
        <p:nvSpPr>
          <p:cNvPr id="253" name="Google Shape;253;p22"/>
          <p:cNvSpPr txBox="1"/>
          <p:nvPr/>
        </p:nvSpPr>
        <p:spPr>
          <a:xfrm>
            <a:off x="5703818" y="5788317"/>
            <a:ext cx="6880500" cy="2154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t/>
            </a:r>
            <a:endParaRPr/>
          </a:p>
        </p:txBody>
      </p:sp>
      <p:cxnSp>
        <p:nvCxnSpPr>
          <p:cNvPr id="254" name="Google Shape;254;p22"/>
          <p:cNvCxnSpPr/>
          <p:nvPr/>
        </p:nvCxnSpPr>
        <p:spPr>
          <a:xfrm rot="-5412670">
            <a:off x="5334377" y="-1359699"/>
            <a:ext cx="7534326" cy="0"/>
          </a:xfrm>
          <a:prstGeom prst="straightConnector1">
            <a:avLst/>
          </a:prstGeom>
          <a:noFill/>
          <a:ln cap="flat" cmpd="sng" w="57150">
            <a:solidFill>
              <a:srgbClr val="41B8D5"/>
            </a:solidFill>
            <a:prstDash val="solid"/>
            <a:round/>
            <a:headEnd len="sm" w="sm" type="none"/>
            <a:tailEnd len="sm" w="sm" type="none"/>
          </a:ln>
        </p:spPr>
      </p:cxnSp>
      <p:cxnSp>
        <p:nvCxnSpPr>
          <p:cNvPr id="255" name="Google Shape;255;p22"/>
          <p:cNvCxnSpPr/>
          <p:nvPr/>
        </p:nvCxnSpPr>
        <p:spPr>
          <a:xfrm rot="-5412670">
            <a:off x="5376837" y="11596567"/>
            <a:ext cx="7534326" cy="0"/>
          </a:xfrm>
          <a:prstGeom prst="straightConnector1">
            <a:avLst/>
          </a:prstGeom>
          <a:noFill/>
          <a:ln cap="flat" cmpd="sng" w="57150">
            <a:solidFill>
              <a:srgbClr val="41B8D5"/>
            </a:solidFill>
            <a:prstDash val="solid"/>
            <a:round/>
            <a:headEnd len="sm" w="sm" type="none"/>
            <a:tailEnd len="sm" w="sm" type="none"/>
          </a:ln>
        </p:spPr>
      </p:cxnSp>
      <p:cxnSp>
        <p:nvCxnSpPr>
          <p:cNvPr id="256" name="Google Shape;256;p22"/>
          <p:cNvCxnSpPr/>
          <p:nvPr/>
        </p:nvCxnSpPr>
        <p:spPr>
          <a:xfrm>
            <a:off x="-2738463" y="4681395"/>
            <a:ext cx="7534326" cy="0"/>
          </a:xfrm>
          <a:prstGeom prst="straightConnector1">
            <a:avLst/>
          </a:prstGeom>
          <a:noFill/>
          <a:ln cap="flat" cmpd="sng" w="57150">
            <a:solidFill>
              <a:srgbClr val="41B8D5"/>
            </a:solidFill>
            <a:prstDash val="solid"/>
            <a:round/>
            <a:headEnd len="sm" w="sm" type="none"/>
            <a:tailEnd len="sm" w="sm" type="none"/>
          </a:ln>
        </p:spPr>
      </p:cxnSp>
      <p:cxnSp>
        <p:nvCxnSpPr>
          <p:cNvPr id="257" name="Google Shape;257;p22"/>
          <p:cNvCxnSpPr/>
          <p:nvPr/>
        </p:nvCxnSpPr>
        <p:spPr>
          <a:xfrm>
            <a:off x="13492137" y="4624245"/>
            <a:ext cx="7534326" cy="0"/>
          </a:xfrm>
          <a:prstGeom prst="straightConnector1">
            <a:avLst/>
          </a:prstGeom>
          <a:noFill/>
          <a:ln cap="flat" cmpd="sng" w="57150">
            <a:solidFill>
              <a:srgbClr val="41B8D5"/>
            </a:solidFill>
            <a:prstDash val="solid"/>
            <a:round/>
            <a:headEnd len="sm" w="sm" type="none"/>
            <a:tailEnd len="sm" w="sm"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00" name="Shape 100"/>
        <p:cNvGrpSpPr/>
        <p:nvPr/>
      </p:nvGrpSpPr>
      <p:grpSpPr>
        <a:xfrm>
          <a:off x="0" y="0"/>
          <a:ext cx="0" cy="0"/>
          <a:chOff x="0" y="0"/>
          <a:chExt cx="0" cy="0"/>
        </a:xfrm>
      </p:grpSpPr>
      <p:sp>
        <p:nvSpPr>
          <p:cNvPr id="101" name="Google Shape;101;p14"/>
          <p:cNvSpPr txBox="1"/>
          <p:nvPr/>
        </p:nvSpPr>
        <p:spPr>
          <a:xfrm>
            <a:off x="1028700" y="1019175"/>
            <a:ext cx="7730100" cy="1847100"/>
          </a:xfrm>
          <a:prstGeom prst="rect">
            <a:avLst/>
          </a:prstGeom>
          <a:noFill/>
          <a:ln>
            <a:noFill/>
          </a:ln>
          <a:effectLst>
            <a:outerShdw blurRad="828675" rotWithShape="0" algn="bl" dir="900000" dist="19050">
              <a:srgbClr val="6CE5E8">
                <a:alpha val="95000"/>
              </a:srgbClr>
            </a:outerShdw>
          </a:effectLst>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12000">
                <a:solidFill>
                  <a:schemeClr val="lt1"/>
                </a:solidFill>
                <a:latin typeface="Teko Medium"/>
                <a:ea typeface="Teko Medium"/>
                <a:cs typeface="Teko Medium"/>
                <a:sym typeface="Teko Medium"/>
              </a:rPr>
              <a:t>Project Focus</a:t>
            </a:r>
            <a:endParaRPr/>
          </a:p>
        </p:txBody>
      </p:sp>
      <p:sp>
        <p:nvSpPr>
          <p:cNvPr id="102" name="Google Shape;102;p14"/>
          <p:cNvSpPr txBox="1"/>
          <p:nvPr/>
        </p:nvSpPr>
        <p:spPr>
          <a:xfrm>
            <a:off x="1028700" y="3149250"/>
            <a:ext cx="8607900" cy="3693300"/>
          </a:xfrm>
          <a:prstGeom prst="rect">
            <a:avLst/>
          </a:prstGeom>
          <a:noFill/>
          <a:ln>
            <a:noFill/>
          </a:ln>
        </p:spPr>
        <p:txBody>
          <a:bodyPr anchorCtr="0" anchor="t" bIns="0" lIns="0" spcFirstLastPara="1" rIns="0" wrap="square" tIns="0">
            <a:spAutoFit/>
          </a:bodyPr>
          <a:lstStyle/>
          <a:p>
            <a:pPr indent="-419100" lvl="0" marL="457200" marR="0" rtl="0" algn="l">
              <a:lnSpc>
                <a:spcPct val="139958"/>
              </a:lnSpc>
              <a:spcBef>
                <a:spcPts val="0"/>
              </a:spcBef>
              <a:spcAft>
                <a:spcPts val="0"/>
              </a:spcAft>
              <a:buClr>
                <a:srgbClr val="FFFFFF"/>
              </a:buClr>
              <a:buSzPts val="3000"/>
              <a:buFont typeface="Montserrat"/>
              <a:buChar char="●"/>
            </a:pPr>
            <a:r>
              <a:rPr lang="en-US" sz="3000">
                <a:solidFill>
                  <a:srgbClr val="FFFFFF"/>
                </a:solidFill>
                <a:latin typeface="Montserrat"/>
                <a:ea typeface="Montserrat"/>
                <a:cs typeface="Montserrat"/>
                <a:sym typeface="Montserrat"/>
              </a:rPr>
              <a:t>Provide a client-server architecture to develop educational systems to support STEM interest in K-12 students​</a:t>
            </a:r>
            <a:endParaRPr sz="3000">
              <a:solidFill>
                <a:srgbClr val="FFFFFF"/>
              </a:solidFill>
              <a:latin typeface="Montserrat"/>
              <a:ea typeface="Montserrat"/>
              <a:cs typeface="Montserrat"/>
              <a:sym typeface="Montserrat"/>
            </a:endParaRPr>
          </a:p>
          <a:p>
            <a:pPr indent="-419100" lvl="0" marL="457200" marR="0" rtl="0" algn="l">
              <a:lnSpc>
                <a:spcPct val="139958"/>
              </a:lnSpc>
              <a:spcBef>
                <a:spcPts val="0"/>
              </a:spcBef>
              <a:spcAft>
                <a:spcPts val="0"/>
              </a:spcAft>
              <a:buClr>
                <a:srgbClr val="FFFFFF"/>
              </a:buClr>
              <a:buSzPts val="3000"/>
              <a:buFont typeface="Montserrat"/>
              <a:buChar char="●"/>
            </a:pPr>
            <a:r>
              <a:rPr lang="en-US" sz="3000">
                <a:solidFill>
                  <a:srgbClr val="FFFFFF"/>
                </a:solidFill>
                <a:latin typeface="Montserrat"/>
                <a:ea typeface="Montserrat"/>
                <a:cs typeface="Montserrat"/>
                <a:sym typeface="Montserrat"/>
              </a:rPr>
              <a:t>Use voice control to activate and control the PuppyPi</a:t>
            </a:r>
            <a:endParaRPr sz="3000">
              <a:solidFill>
                <a:srgbClr val="FFFFFF"/>
              </a:solidFill>
              <a:latin typeface="Montserrat"/>
              <a:ea typeface="Montserrat"/>
              <a:cs typeface="Montserrat"/>
              <a:sym typeface="Montserrat"/>
            </a:endParaRPr>
          </a:p>
          <a:p>
            <a:pPr indent="0" lvl="0" marL="457200" marR="0" rtl="0" algn="l">
              <a:lnSpc>
                <a:spcPct val="139958"/>
              </a:lnSpc>
              <a:spcBef>
                <a:spcPts val="0"/>
              </a:spcBef>
              <a:spcAft>
                <a:spcPts val="0"/>
              </a:spcAft>
              <a:buNone/>
            </a:pPr>
            <a:r>
              <a:t/>
            </a:r>
            <a:endParaRPr sz="3000">
              <a:solidFill>
                <a:srgbClr val="FFFFFF"/>
              </a:solidFill>
              <a:latin typeface="Montserrat"/>
              <a:ea typeface="Montserrat"/>
              <a:cs typeface="Montserrat"/>
              <a:sym typeface="Montserrat"/>
            </a:endParaRPr>
          </a:p>
        </p:txBody>
      </p:sp>
      <p:grpSp>
        <p:nvGrpSpPr>
          <p:cNvPr id="103" name="Google Shape;103;p14"/>
          <p:cNvGrpSpPr/>
          <p:nvPr/>
        </p:nvGrpSpPr>
        <p:grpSpPr>
          <a:xfrm>
            <a:off x="16089807" y="9567947"/>
            <a:ext cx="395370" cy="397142"/>
            <a:chOff x="1813" y="0"/>
            <a:chExt cx="809173" cy="812800"/>
          </a:xfrm>
        </p:grpSpPr>
        <p:sp>
          <p:nvSpPr>
            <p:cNvPr id="104" name="Google Shape;104;p14"/>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41B8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4"/>
            <p:cNvSpPr txBox="1"/>
            <p:nvPr/>
          </p:nvSpPr>
          <p:spPr>
            <a:xfrm>
              <a:off x="76200" y="38100"/>
              <a:ext cx="660400" cy="6985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06" name="Google Shape;106;p14"/>
          <p:cNvGrpSpPr/>
          <p:nvPr/>
        </p:nvGrpSpPr>
        <p:grpSpPr>
          <a:xfrm>
            <a:off x="16791667" y="9567947"/>
            <a:ext cx="395370" cy="397142"/>
            <a:chOff x="1813" y="0"/>
            <a:chExt cx="809173" cy="812800"/>
          </a:xfrm>
        </p:grpSpPr>
        <p:sp>
          <p:nvSpPr>
            <p:cNvPr id="107" name="Google Shape;107;p14"/>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1B8D5"/>
            </a:solidFill>
            <a:ln cap="flat" cmpd="sng" w="38100">
              <a:solidFill>
                <a:srgbClr val="41B8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4"/>
            <p:cNvSpPr txBox="1"/>
            <p:nvPr/>
          </p:nvSpPr>
          <p:spPr>
            <a:xfrm>
              <a:off x="76200" y="38100"/>
              <a:ext cx="660400" cy="6985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09" name="Google Shape;109;p14"/>
          <p:cNvGrpSpPr/>
          <p:nvPr/>
        </p:nvGrpSpPr>
        <p:grpSpPr>
          <a:xfrm>
            <a:off x="17493527" y="9567947"/>
            <a:ext cx="395370" cy="397142"/>
            <a:chOff x="1813" y="0"/>
            <a:chExt cx="809173" cy="812800"/>
          </a:xfrm>
        </p:grpSpPr>
        <p:sp>
          <p:nvSpPr>
            <p:cNvPr id="110" name="Google Shape;110;p14"/>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41B8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4"/>
            <p:cNvSpPr txBox="1"/>
            <p:nvPr/>
          </p:nvSpPr>
          <p:spPr>
            <a:xfrm>
              <a:off x="76200" y="38100"/>
              <a:ext cx="660400" cy="6985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112" name="Google Shape;112;p14"/>
          <p:cNvPicPr preferRelativeResize="0"/>
          <p:nvPr/>
        </p:nvPicPr>
        <p:blipFill>
          <a:blip r:embed="rId3">
            <a:alphaModFix/>
          </a:blip>
          <a:stretch>
            <a:fillRect/>
          </a:stretch>
        </p:blipFill>
        <p:spPr>
          <a:xfrm>
            <a:off x="10557900" y="0"/>
            <a:ext cx="7730100" cy="102869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id="117" name="Google Shape;117;p15"/>
          <p:cNvPicPr preferRelativeResize="0"/>
          <p:nvPr/>
        </p:nvPicPr>
        <p:blipFill rotWithShape="1">
          <a:blip r:embed="rId3">
            <a:alphaModFix/>
          </a:blip>
          <a:srcRect b="7819" l="0" r="0" t="7827"/>
          <a:stretch/>
        </p:blipFill>
        <p:spPr>
          <a:xfrm>
            <a:off x="0" y="0"/>
            <a:ext cx="18288001" cy="10286999"/>
          </a:xfrm>
          <a:prstGeom prst="rect">
            <a:avLst/>
          </a:prstGeom>
          <a:noFill/>
          <a:ln>
            <a:noFill/>
          </a:ln>
        </p:spPr>
      </p:pic>
      <p:sp>
        <p:nvSpPr>
          <p:cNvPr id="118" name="Google Shape;118;p15"/>
          <p:cNvSpPr txBox="1"/>
          <p:nvPr/>
        </p:nvSpPr>
        <p:spPr>
          <a:xfrm>
            <a:off x="3694218" y="987600"/>
            <a:ext cx="10899600" cy="1847100"/>
          </a:xfrm>
          <a:prstGeom prst="rect">
            <a:avLst/>
          </a:prstGeom>
          <a:noFill/>
          <a:ln>
            <a:noFill/>
          </a:ln>
          <a:effectLst>
            <a:outerShdw blurRad="842963" rotWithShape="0" algn="bl" dir="660000" dist="19050">
              <a:srgbClr val="6CE5E8">
                <a:alpha val="95000"/>
              </a:srgbClr>
            </a:outerShdw>
          </a:effectLst>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12000">
                <a:solidFill>
                  <a:schemeClr val="lt1"/>
                </a:solidFill>
                <a:latin typeface="Teko Medium"/>
                <a:ea typeface="Teko Medium"/>
                <a:cs typeface="Teko Medium"/>
                <a:sym typeface="Teko Medium"/>
              </a:rPr>
              <a:t>Sprint Goal</a:t>
            </a:r>
            <a:endParaRPr/>
          </a:p>
        </p:txBody>
      </p:sp>
      <p:sp>
        <p:nvSpPr>
          <p:cNvPr id="119" name="Google Shape;119;p15"/>
          <p:cNvSpPr txBox="1"/>
          <p:nvPr/>
        </p:nvSpPr>
        <p:spPr>
          <a:xfrm>
            <a:off x="927100" y="3124275"/>
            <a:ext cx="16271700" cy="1477500"/>
          </a:xfrm>
          <a:prstGeom prst="rect">
            <a:avLst/>
          </a:prstGeom>
          <a:noFill/>
          <a:ln>
            <a:noFill/>
          </a:ln>
        </p:spPr>
        <p:txBody>
          <a:bodyPr anchorCtr="0" anchor="t" bIns="0" lIns="0" spcFirstLastPara="1" rIns="0" wrap="square" tIns="0">
            <a:spAutoFit/>
          </a:bodyPr>
          <a:lstStyle/>
          <a:p>
            <a:pPr indent="0" lvl="0" marL="0" marR="0" rtl="0" algn="ctr">
              <a:lnSpc>
                <a:spcPct val="139958"/>
              </a:lnSpc>
              <a:spcBef>
                <a:spcPts val="0"/>
              </a:spcBef>
              <a:spcAft>
                <a:spcPts val="0"/>
              </a:spcAft>
              <a:buNone/>
            </a:pPr>
            <a:r>
              <a:rPr lang="en-US" sz="4000">
                <a:solidFill>
                  <a:srgbClr val="FFFFFF"/>
                </a:solidFill>
                <a:latin typeface="Montserrat"/>
                <a:ea typeface="Montserrat"/>
                <a:cs typeface="Montserrat"/>
                <a:sym typeface="Montserrat"/>
              </a:rPr>
              <a:t>Get PuppyPi to respond to voice commands of all the basic actions on the PuppyPi app.</a:t>
            </a:r>
            <a:endParaRPr sz="4000"/>
          </a:p>
        </p:txBody>
      </p:sp>
      <p:grpSp>
        <p:nvGrpSpPr>
          <p:cNvPr id="120" name="Google Shape;120;p15"/>
          <p:cNvGrpSpPr/>
          <p:nvPr/>
        </p:nvGrpSpPr>
        <p:grpSpPr>
          <a:xfrm>
            <a:off x="3032768" y="1684379"/>
            <a:ext cx="395362" cy="397134"/>
            <a:chOff x="1813" y="0"/>
            <a:chExt cx="809173" cy="812800"/>
          </a:xfrm>
        </p:grpSpPr>
        <p:sp>
          <p:nvSpPr>
            <p:cNvPr id="121" name="Google Shape;121;p15"/>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41B8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5"/>
            <p:cNvSpPr txBox="1"/>
            <p:nvPr/>
          </p:nvSpPr>
          <p:spPr>
            <a:xfrm>
              <a:off x="76200" y="38100"/>
              <a:ext cx="660300" cy="6984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23" name="Google Shape;123;p15"/>
          <p:cNvGrpSpPr/>
          <p:nvPr/>
        </p:nvGrpSpPr>
        <p:grpSpPr>
          <a:xfrm>
            <a:off x="3734628" y="1684379"/>
            <a:ext cx="395362" cy="397134"/>
            <a:chOff x="1813" y="0"/>
            <a:chExt cx="809173" cy="812800"/>
          </a:xfrm>
        </p:grpSpPr>
        <p:sp>
          <p:nvSpPr>
            <p:cNvPr id="124" name="Google Shape;124;p15"/>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41B8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txBox="1"/>
            <p:nvPr/>
          </p:nvSpPr>
          <p:spPr>
            <a:xfrm>
              <a:off x="76200" y="38100"/>
              <a:ext cx="660300" cy="6984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26" name="Google Shape;126;p15"/>
          <p:cNvGrpSpPr/>
          <p:nvPr/>
        </p:nvGrpSpPr>
        <p:grpSpPr>
          <a:xfrm>
            <a:off x="4436488" y="1684379"/>
            <a:ext cx="395362" cy="397134"/>
            <a:chOff x="1813" y="0"/>
            <a:chExt cx="809173" cy="812800"/>
          </a:xfrm>
        </p:grpSpPr>
        <p:sp>
          <p:nvSpPr>
            <p:cNvPr id="127" name="Google Shape;127;p15"/>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41B8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5"/>
            <p:cNvSpPr txBox="1"/>
            <p:nvPr/>
          </p:nvSpPr>
          <p:spPr>
            <a:xfrm>
              <a:off x="76200" y="38100"/>
              <a:ext cx="660300" cy="6984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29" name="Google Shape;129;p15"/>
          <p:cNvGrpSpPr/>
          <p:nvPr/>
        </p:nvGrpSpPr>
        <p:grpSpPr>
          <a:xfrm>
            <a:off x="927106" y="1684379"/>
            <a:ext cx="395362" cy="397134"/>
            <a:chOff x="1813" y="0"/>
            <a:chExt cx="809173" cy="812800"/>
          </a:xfrm>
        </p:grpSpPr>
        <p:sp>
          <p:nvSpPr>
            <p:cNvPr id="130" name="Google Shape;130;p15"/>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41B8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5"/>
            <p:cNvSpPr txBox="1"/>
            <p:nvPr/>
          </p:nvSpPr>
          <p:spPr>
            <a:xfrm>
              <a:off x="76200" y="38100"/>
              <a:ext cx="660300" cy="6984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32" name="Google Shape;132;p15"/>
          <p:cNvGrpSpPr/>
          <p:nvPr/>
        </p:nvGrpSpPr>
        <p:grpSpPr>
          <a:xfrm>
            <a:off x="1628966" y="1684379"/>
            <a:ext cx="395362" cy="397134"/>
            <a:chOff x="1813" y="0"/>
            <a:chExt cx="809173" cy="812800"/>
          </a:xfrm>
        </p:grpSpPr>
        <p:sp>
          <p:nvSpPr>
            <p:cNvPr id="133" name="Google Shape;133;p15"/>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41B8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5"/>
            <p:cNvSpPr txBox="1"/>
            <p:nvPr/>
          </p:nvSpPr>
          <p:spPr>
            <a:xfrm>
              <a:off x="76200" y="38100"/>
              <a:ext cx="660300" cy="6984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35" name="Google Shape;135;p15"/>
          <p:cNvGrpSpPr/>
          <p:nvPr/>
        </p:nvGrpSpPr>
        <p:grpSpPr>
          <a:xfrm>
            <a:off x="2330826" y="1684379"/>
            <a:ext cx="395362" cy="397134"/>
            <a:chOff x="1813" y="0"/>
            <a:chExt cx="809173" cy="812800"/>
          </a:xfrm>
        </p:grpSpPr>
        <p:sp>
          <p:nvSpPr>
            <p:cNvPr id="136" name="Google Shape;136;p15"/>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41B8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5"/>
            <p:cNvSpPr txBox="1"/>
            <p:nvPr/>
          </p:nvSpPr>
          <p:spPr>
            <a:xfrm>
              <a:off x="76200" y="38100"/>
              <a:ext cx="660300" cy="6984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38" name="Google Shape;138;p15"/>
          <p:cNvGrpSpPr/>
          <p:nvPr/>
        </p:nvGrpSpPr>
        <p:grpSpPr>
          <a:xfrm>
            <a:off x="15399837" y="1684379"/>
            <a:ext cx="395362" cy="397134"/>
            <a:chOff x="1813" y="0"/>
            <a:chExt cx="809173" cy="812800"/>
          </a:xfrm>
        </p:grpSpPr>
        <p:sp>
          <p:nvSpPr>
            <p:cNvPr id="139" name="Google Shape;139;p15"/>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41B8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5"/>
            <p:cNvSpPr txBox="1"/>
            <p:nvPr/>
          </p:nvSpPr>
          <p:spPr>
            <a:xfrm>
              <a:off x="76200" y="38100"/>
              <a:ext cx="660300" cy="6984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41" name="Google Shape;141;p15"/>
          <p:cNvGrpSpPr/>
          <p:nvPr/>
        </p:nvGrpSpPr>
        <p:grpSpPr>
          <a:xfrm>
            <a:off x="16101697" y="1684379"/>
            <a:ext cx="395362" cy="397134"/>
            <a:chOff x="1813" y="0"/>
            <a:chExt cx="809173" cy="812800"/>
          </a:xfrm>
        </p:grpSpPr>
        <p:sp>
          <p:nvSpPr>
            <p:cNvPr id="142" name="Google Shape;142;p15"/>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41B8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5"/>
            <p:cNvSpPr txBox="1"/>
            <p:nvPr/>
          </p:nvSpPr>
          <p:spPr>
            <a:xfrm>
              <a:off x="76200" y="38100"/>
              <a:ext cx="660300" cy="6984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44" name="Google Shape;144;p15"/>
          <p:cNvGrpSpPr/>
          <p:nvPr/>
        </p:nvGrpSpPr>
        <p:grpSpPr>
          <a:xfrm>
            <a:off x="16803557" y="1684379"/>
            <a:ext cx="395362" cy="397134"/>
            <a:chOff x="1813" y="0"/>
            <a:chExt cx="809173" cy="812800"/>
          </a:xfrm>
        </p:grpSpPr>
        <p:sp>
          <p:nvSpPr>
            <p:cNvPr id="145" name="Google Shape;145;p15"/>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41B8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5"/>
            <p:cNvSpPr txBox="1"/>
            <p:nvPr/>
          </p:nvSpPr>
          <p:spPr>
            <a:xfrm>
              <a:off x="76200" y="38100"/>
              <a:ext cx="660300" cy="6984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47" name="Google Shape;147;p15"/>
          <p:cNvGrpSpPr/>
          <p:nvPr/>
        </p:nvGrpSpPr>
        <p:grpSpPr>
          <a:xfrm>
            <a:off x="13294175" y="1684379"/>
            <a:ext cx="395362" cy="397134"/>
            <a:chOff x="1813" y="0"/>
            <a:chExt cx="809173" cy="812800"/>
          </a:xfrm>
        </p:grpSpPr>
        <p:sp>
          <p:nvSpPr>
            <p:cNvPr id="148" name="Google Shape;148;p15"/>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41B8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5"/>
            <p:cNvSpPr txBox="1"/>
            <p:nvPr/>
          </p:nvSpPr>
          <p:spPr>
            <a:xfrm>
              <a:off x="76200" y="38100"/>
              <a:ext cx="660300" cy="6984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50" name="Google Shape;150;p15"/>
          <p:cNvGrpSpPr/>
          <p:nvPr/>
        </p:nvGrpSpPr>
        <p:grpSpPr>
          <a:xfrm>
            <a:off x="13996035" y="1684379"/>
            <a:ext cx="395362" cy="397134"/>
            <a:chOff x="1813" y="0"/>
            <a:chExt cx="809173" cy="812800"/>
          </a:xfrm>
        </p:grpSpPr>
        <p:sp>
          <p:nvSpPr>
            <p:cNvPr id="151" name="Google Shape;151;p15"/>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41B8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5"/>
            <p:cNvSpPr txBox="1"/>
            <p:nvPr/>
          </p:nvSpPr>
          <p:spPr>
            <a:xfrm>
              <a:off x="76200" y="38100"/>
              <a:ext cx="660300" cy="6984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53" name="Google Shape;153;p15"/>
          <p:cNvGrpSpPr/>
          <p:nvPr/>
        </p:nvGrpSpPr>
        <p:grpSpPr>
          <a:xfrm>
            <a:off x="14697895" y="1684379"/>
            <a:ext cx="395362" cy="397134"/>
            <a:chOff x="1813" y="0"/>
            <a:chExt cx="809173" cy="812800"/>
          </a:xfrm>
        </p:grpSpPr>
        <p:sp>
          <p:nvSpPr>
            <p:cNvPr id="154" name="Google Shape;154;p15"/>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41B8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5"/>
            <p:cNvSpPr txBox="1"/>
            <p:nvPr/>
          </p:nvSpPr>
          <p:spPr>
            <a:xfrm>
              <a:off x="76200" y="38100"/>
              <a:ext cx="660300" cy="6984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156" name="Google Shape;156;p15"/>
          <p:cNvPicPr preferRelativeResize="0"/>
          <p:nvPr/>
        </p:nvPicPr>
        <p:blipFill rotWithShape="1">
          <a:blip r:embed="rId4">
            <a:alphaModFix/>
          </a:blip>
          <a:srcRect b="11595" l="4037" r="3788" t="41572"/>
          <a:stretch/>
        </p:blipFill>
        <p:spPr>
          <a:xfrm>
            <a:off x="2656725" y="5131775"/>
            <a:ext cx="12974551" cy="49440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p16"/>
          <p:cNvPicPr preferRelativeResize="0"/>
          <p:nvPr/>
        </p:nvPicPr>
        <p:blipFill rotWithShape="1">
          <a:blip r:embed="rId3">
            <a:alphaModFix/>
          </a:blip>
          <a:srcRect b="7824" l="0" r="0" t="7825"/>
          <a:stretch/>
        </p:blipFill>
        <p:spPr>
          <a:xfrm>
            <a:off x="0" y="0"/>
            <a:ext cx="18288000" cy="10287000"/>
          </a:xfrm>
          <a:prstGeom prst="rect">
            <a:avLst/>
          </a:prstGeom>
          <a:noFill/>
          <a:ln>
            <a:noFill/>
          </a:ln>
        </p:spPr>
      </p:pic>
      <p:sp>
        <p:nvSpPr>
          <p:cNvPr id="162" name="Google Shape;162;p16"/>
          <p:cNvSpPr txBox="1"/>
          <p:nvPr/>
        </p:nvSpPr>
        <p:spPr>
          <a:xfrm>
            <a:off x="2603951" y="574851"/>
            <a:ext cx="13209000" cy="1847100"/>
          </a:xfrm>
          <a:prstGeom prst="rect">
            <a:avLst/>
          </a:prstGeom>
          <a:noFill/>
          <a:ln>
            <a:noFill/>
          </a:ln>
          <a:effectLst>
            <a:outerShdw blurRad="842963" rotWithShape="0" algn="bl" dir="1020000" dist="19050">
              <a:srgbClr val="6CE5E8">
                <a:alpha val="95000"/>
              </a:srgbClr>
            </a:outerShdw>
          </a:effectLst>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12000">
                <a:solidFill>
                  <a:schemeClr val="lt1"/>
                </a:solidFill>
                <a:latin typeface="Teko Medium"/>
                <a:ea typeface="Teko Medium"/>
                <a:cs typeface="Teko Medium"/>
                <a:sym typeface="Teko Medium"/>
              </a:rPr>
              <a:t>Sprint Achievements</a:t>
            </a:r>
            <a:endParaRPr/>
          </a:p>
        </p:txBody>
      </p:sp>
      <p:sp>
        <p:nvSpPr>
          <p:cNvPr id="163" name="Google Shape;163;p16"/>
          <p:cNvSpPr txBox="1"/>
          <p:nvPr/>
        </p:nvSpPr>
        <p:spPr>
          <a:xfrm>
            <a:off x="1044793" y="7392360"/>
            <a:ext cx="4584000" cy="5694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lang="en-US" sz="3700">
                <a:solidFill>
                  <a:srgbClr val="60B3DD"/>
                </a:solidFill>
                <a:latin typeface="Montserrat"/>
                <a:ea typeface="Montserrat"/>
                <a:cs typeface="Montserrat"/>
                <a:sym typeface="Montserrat"/>
              </a:rPr>
              <a:t>AWS, Rest API</a:t>
            </a:r>
            <a:endParaRPr sz="1900"/>
          </a:p>
        </p:txBody>
      </p:sp>
      <p:sp>
        <p:nvSpPr>
          <p:cNvPr id="164" name="Google Shape;164;p16"/>
          <p:cNvSpPr txBox="1"/>
          <p:nvPr/>
        </p:nvSpPr>
        <p:spPr>
          <a:xfrm>
            <a:off x="13031056" y="7422035"/>
            <a:ext cx="4584000" cy="5694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lang="en-US" sz="3700">
                <a:solidFill>
                  <a:srgbClr val="60B3DD"/>
                </a:solidFill>
                <a:latin typeface="Montserrat"/>
                <a:ea typeface="Montserrat"/>
                <a:cs typeface="Montserrat"/>
                <a:sym typeface="Montserrat"/>
              </a:rPr>
              <a:t>ROS Program</a:t>
            </a:r>
            <a:endParaRPr sz="1900"/>
          </a:p>
        </p:txBody>
      </p:sp>
      <p:sp>
        <p:nvSpPr>
          <p:cNvPr id="165" name="Google Shape;165;p16"/>
          <p:cNvSpPr txBox="1"/>
          <p:nvPr/>
        </p:nvSpPr>
        <p:spPr>
          <a:xfrm>
            <a:off x="192725" y="8363800"/>
            <a:ext cx="6191400" cy="17544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None/>
            </a:pPr>
            <a:r>
              <a:rPr lang="en-US" sz="2999">
                <a:solidFill>
                  <a:srgbClr val="FFFFFF"/>
                </a:solidFill>
                <a:latin typeface="Montserrat"/>
                <a:ea typeface="Montserrat"/>
                <a:cs typeface="Montserrat"/>
                <a:sym typeface="Montserrat"/>
              </a:rPr>
              <a:t>Cloud server set up using AWS that recognizes voice commands.</a:t>
            </a:r>
            <a:endParaRPr sz="2000"/>
          </a:p>
        </p:txBody>
      </p:sp>
      <p:sp>
        <p:nvSpPr>
          <p:cNvPr id="166" name="Google Shape;166;p16"/>
          <p:cNvSpPr txBox="1"/>
          <p:nvPr/>
        </p:nvSpPr>
        <p:spPr>
          <a:xfrm>
            <a:off x="12851963" y="8336800"/>
            <a:ext cx="4942200" cy="17544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None/>
            </a:pPr>
            <a:r>
              <a:rPr lang="en-US" sz="2999">
                <a:solidFill>
                  <a:srgbClr val="FFFFFF"/>
                </a:solidFill>
                <a:latin typeface="Montserrat"/>
                <a:ea typeface="Montserrat"/>
                <a:cs typeface="Montserrat"/>
                <a:sym typeface="Montserrat"/>
              </a:rPr>
              <a:t>Connected to PuppyPi using VNC and ran ROS programs.</a:t>
            </a:r>
            <a:endParaRPr sz="2000"/>
          </a:p>
        </p:txBody>
      </p:sp>
      <p:cxnSp>
        <p:nvCxnSpPr>
          <p:cNvPr id="167" name="Google Shape;167;p16"/>
          <p:cNvCxnSpPr/>
          <p:nvPr/>
        </p:nvCxnSpPr>
        <p:spPr>
          <a:xfrm rot="-17009">
            <a:off x="-174" y="2697957"/>
            <a:ext cx="18288144" cy="0"/>
          </a:xfrm>
          <a:prstGeom prst="straightConnector1">
            <a:avLst/>
          </a:prstGeom>
          <a:noFill/>
          <a:ln cap="flat" cmpd="sng" w="57150">
            <a:solidFill>
              <a:srgbClr val="41B8D5"/>
            </a:solidFill>
            <a:prstDash val="solid"/>
            <a:round/>
            <a:headEnd len="sm" w="sm" type="none"/>
            <a:tailEnd len="sm" w="sm" type="none"/>
          </a:ln>
        </p:spPr>
      </p:cxnSp>
      <p:cxnSp>
        <p:nvCxnSpPr>
          <p:cNvPr id="168" name="Google Shape;168;p16"/>
          <p:cNvCxnSpPr/>
          <p:nvPr/>
        </p:nvCxnSpPr>
        <p:spPr>
          <a:xfrm rot="-17031">
            <a:off x="64346" y="8201620"/>
            <a:ext cx="18288224" cy="0"/>
          </a:xfrm>
          <a:prstGeom prst="straightConnector1">
            <a:avLst/>
          </a:prstGeom>
          <a:noFill/>
          <a:ln cap="flat" cmpd="sng" w="57150">
            <a:solidFill>
              <a:srgbClr val="41B8D5"/>
            </a:solidFill>
            <a:prstDash val="solid"/>
            <a:round/>
            <a:headEnd len="sm" w="sm" type="none"/>
            <a:tailEnd len="sm" w="sm" type="none"/>
          </a:ln>
        </p:spPr>
      </p:cxnSp>
      <p:cxnSp>
        <p:nvCxnSpPr>
          <p:cNvPr id="169" name="Google Shape;169;p16"/>
          <p:cNvCxnSpPr/>
          <p:nvPr/>
        </p:nvCxnSpPr>
        <p:spPr>
          <a:xfrm rot="-5412730">
            <a:off x="2835118" y="6510300"/>
            <a:ext cx="7534252" cy="0"/>
          </a:xfrm>
          <a:prstGeom prst="straightConnector1">
            <a:avLst/>
          </a:prstGeom>
          <a:noFill/>
          <a:ln cap="flat" cmpd="sng" w="57150">
            <a:solidFill>
              <a:srgbClr val="41B8D5"/>
            </a:solidFill>
            <a:prstDash val="solid"/>
            <a:round/>
            <a:headEnd len="sm" w="sm" type="none"/>
            <a:tailEnd len="sm" w="sm" type="none"/>
          </a:ln>
        </p:spPr>
      </p:cxnSp>
      <p:pic>
        <p:nvPicPr>
          <p:cNvPr id="170" name="Google Shape;170;p16"/>
          <p:cNvPicPr preferRelativeResize="0"/>
          <p:nvPr/>
        </p:nvPicPr>
        <p:blipFill>
          <a:blip r:embed="rId4">
            <a:alphaModFix/>
          </a:blip>
          <a:stretch>
            <a:fillRect/>
          </a:stretch>
        </p:blipFill>
        <p:spPr>
          <a:xfrm>
            <a:off x="12789240" y="2983088"/>
            <a:ext cx="5067626" cy="4274050"/>
          </a:xfrm>
          <a:prstGeom prst="rect">
            <a:avLst/>
          </a:prstGeom>
          <a:noFill/>
          <a:ln>
            <a:noFill/>
          </a:ln>
        </p:spPr>
      </p:pic>
      <p:pic>
        <p:nvPicPr>
          <p:cNvPr id="171" name="Google Shape;171;p16"/>
          <p:cNvPicPr preferRelativeResize="0"/>
          <p:nvPr/>
        </p:nvPicPr>
        <p:blipFill>
          <a:blip r:embed="rId5">
            <a:alphaModFix/>
          </a:blip>
          <a:stretch>
            <a:fillRect/>
          </a:stretch>
        </p:blipFill>
        <p:spPr>
          <a:xfrm>
            <a:off x="556525" y="3359889"/>
            <a:ext cx="5560550" cy="3858500"/>
          </a:xfrm>
          <a:prstGeom prst="rect">
            <a:avLst/>
          </a:prstGeom>
          <a:noFill/>
          <a:ln>
            <a:noFill/>
          </a:ln>
        </p:spPr>
      </p:pic>
      <p:pic>
        <p:nvPicPr>
          <p:cNvPr id="172" name="Google Shape;172;p16"/>
          <p:cNvPicPr preferRelativeResize="0"/>
          <p:nvPr/>
        </p:nvPicPr>
        <p:blipFill>
          <a:blip r:embed="rId6">
            <a:alphaModFix/>
          </a:blip>
          <a:stretch>
            <a:fillRect/>
          </a:stretch>
        </p:blipFill>
        <p:spPr>
          <a:xfrm>
            <a:off x="7087425" y="3548875"/>
            <a:ext cx="4583999" cy="3480525"/>
          </a:xfrm>
          <a:prstGeom prst="rect">
            <a:avLst/>
          </a:prstGeom>
          <a:noFill/>
          <a:ln>
            <a:noFill/>
          </a:ln>
        </p:spPr>
      </p:pic>
      <p:cxnSp>
        <p:nvCxnSpPr>
          <p:cNvPr id="173" name="Google Shape;173;p16"/>
          <p:cNvCxnSpPr/>
          <p:nvPr/>
        </p:nvCxnSpPr>
        <p:spPr>
          <a:xfrm rot="-5412730">
            <a:off x="8463205" y="6419825"/>
            <a:ext cx="7534252" cy="0"/>
          </a:xfrm>
          <a:prstGeom prst="straightConnector1">
            <a:avLst/>
          </a:prstGeom>
          <a:noFill/>
          <a:ln cap="flat" cmpd="sng" w="57150">
            <a:solidFill>
              <a:srgbClr val="41B8D5"/>
            </a:solidFill>
            <a:prstDash val="solid"/>
            <a:round/>
            <a:headEnd len="sm" w="sm" type="none"/>
            <a:tailEnd len="sm" w="sm" type="none"/>
          </a:ln>
        </p:spPr>
      </p:cxnSp>
      <p:sp>
        <p:nvSpPr>
          <p:cNvPr id="174" name="Google Shape;174;p16"/>
          <p:cNvSpPr txBox="1"/>
          <p:nvPr/>
        </p:nvSpPr>
        <p:spPr>
          <a:xfrm>
            <a:off x="7124294" y="7422035"/>
            <a:ext cx="4584000" cy="5694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lang="en-US" sz="3700">
                <a:solidFill>
                  <a:srgbClr val="60B3DD"/>
                </a:solidFill>
                <a:latin typeface="Montserrat"/>
                <a:ea typeface="Montserrat"/>
                <a:cs typeface="Montserrat"/>
                <a:sym typeface="Montserrat"/>
              </a:rPr>
              <a:t>Decompiled App</a:t>
            </a:r>
            <a:endParaRPr sz="1900"/>
          </a:p>
        </p:txBody>
      </p:sp>
      <p:sp>
        <p:nvSpPr>
          <p:cNvPr id="175" name="Google Shape;175;p16"/>
          <p:cNvSpPr txBox="1"/>
          <p:nvPr/>
        </p:nvSpPr>
        <p:spPr>
          <a:xfrm>
            <a:off x="6945175" y="8384050"/>
            <a:ext cx="4942200" cy="17544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None/>
            </a:pPr>
            <a:r>
              <a:rPr lang="en-US" sz="2999">
                <a:solidFill>
                  <a:srgbClr val="FFFFFF"/>
                </a:solidFill>
                <a:latin typeface="Montserrat"/>
                <a:ea typeface="Montserrat"/>
                <a:cs typeface="Montserrat"/>
                <a:sym typeface="Montserrat"/>
              </a:rPr>
              <a:t>Reverse engineered the communication methods from the PuppyPi app.</a:t>
            </a:r>
            <a:endParaRPr sz="2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id="180" name="Google Shape;180;p17"/>
          <p:cNvPicPr preferRelativeResize="0"/>
          <p:nvPr/>
        </p:nvPicPr>
        <p:blipFill rotWithShape="1">
          <a:blip r:embed="rId3">
            <a:alphaModFix/>
          </a:blip>
          <a:srcRect b="7819" l="0" r="0" t="7827"/>
          <a:stretch/>
        </p:blipFill>
        <p:spPr>
          <a:xfrm>
            <a:off x="0" y="0"/>
            <a:ext cx="18288001" cy="10286999"/>
          </a:xfrm>
          <a:prstGeom prst="rect">
            <a:avLst/>
          </a:prstGeom>
          <a:noFill/>
          <a:ln>
            <a:noFill/>
          </a:ln>
        </p:spPr>
      </p:pic>
      <p:sp>
        <p:nvSpPr>
          <p:cNvPr id="181" name="Google Shape;181;p17"/>
          <p:cNvSpPr txBox="1"/>
          <p:nvPr/>
        </p:nvSpPr>
        <p:spPr>
          <a:xfrm>
            <a:off x="2603951" y="574851"/>
            <a:ext cx="13209000" cy="1847100"/>
          </a:xfrm>
          <a:prstGeom prst="rect">
            <a:avLst/>
          </a:prstGeom>
          <a:noFill/>
          <a:ln>
            <a:noFill/>
          </a:ln>
          <a:effectLst>
            <a:outerShdw blurRad="842963" rotWithShape="0" algn="bl" dir="1020000" dist="19050">
              <a:srgbClr val="6CE5E8">
                <a:alpha val="95000"/>
              </a:srgbClr>
            </a:outerShdw>
          </a:effectLst>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12000">
                <a:solidFill>
                  <a:schemeClr val="lt1"/>
                </a:solidFill>
                <a:latin typeface="Teko Medium"/>
                <a:ea typeface="Teko Medium"/>
                <a:cs typeface="Teko Medium"/>
                <a:sym typeface="Teko Medium"/>
              </a:rPr>
              <a:t>Sprint Achievements</a:t>
            </a:r>
            <a:endParaRPr/>
          </a:p>
        </p:txBody>
      </p:sp>
      <p:sp>
        <p:nvSpPr>
          <p:cNvPr id="182" name="Google Shape;182;p17"/>
          <p:cNvSpPr txBox="1"/>
          <p:nvPr/>
        </p:nvSpPr>
        <p:spPr>
          <a:xfrm>
            <a:off x="980100" y="7635350"/>
            <a:ext cx="7183800" cy="5694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lang="en-US" sz="3700">
                <a:solidFill>
                  <a:srgbClr val="60B3DD"/>
                </a:solidFill>
                <a:latin typeface="Montserrat"/>
                <a:ea typeface="Montserrat"/>
                <a:cs typeface="Montserrat"/>
                <a:sym typeface="Montserrat"/>
              </a:rPr>
              <a:t>PuppyPi CI/CD Pipeline</a:t>
            </a:r>
            <a:endParaRPr sz="1900"/>
          </a:p>
        </p:txBody>
      </p:sp>
      <p:sp>
        <p:nvSpPr>
          <p:cNvPr id="183" name="Google Shape;183;p17"/>
          <p:cNvSpPr txBox="1"/>
          <p:nvPr/>
        </p:nvSpPr>
        <p:spPr>
          <a:xfrm>
            <a:off x="10123950" y="7635350"/>
            <a:ext cx="7492200" cy="5694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lang="en-US" sz="3700">
                <a:solidFill>
                  <a:srgbClr val="60B3DD"/>
                </a:solidFill>
                <a:latin typeface="Montserrat"/>
                <a:ea typeface="Montserrat"/>
                <a:cs typeface="Montserrat"/>
                <a:sym typeface="Montserrat"/>
              </a:rPr>
              <a:t>Voice Recognition Service</a:t>
            </a:r>
            <a:endParaRPr sz="1900"/>
          </a:p>
        </p:txBody>
      </p:sp>
      <p:sp>
        <p:nvSpPr>
          <p:cNvPr id="184" name="Google Shape;184;p17"/>
          <p:cNvSpPr txBox="1"/>
          <p:nvPr/>
        </p:nvSpPr>
        <p:spPr>
          <a:xfrm>
            <a:off x="556525" y="8850025"/>
            <a:ext cx="7805700" cy="11079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None/>
            </a:pPr>
            <a:r>
              <a:rPr lang="en-US" sz="2999">
                <a:solidFill>
                  <a:srgbClr val="FFFFFF"/>
                </a:solidFill>
                <a:latin typeface="Montserrat"/>
                <a:ea typeface="Montserrat"/>
                <a:cs typeface="Montserrat"/>
                <a:sym typeface="Montserrat"/>
              </a:rPr>
              <a:t>Created a CI/CD pipeline that integrates changes in the GitHub to the PuppyPi.</a:t>
            </a:r>
            <a:endParaRPr sz="2000"/>
          </a:p>
        </p:txBody>
      </p:sp>
      <p:sp>
        <p:nvSpPr>
          <p:cNvPr id="185" name="Google Shape;185;p17"/>
          <p:cNvSpPr txBox="1"/>
          <p:nvPr/>
        </p:nvSpPr>
        <p:spPr>
          <a:xfrm>
            <a:off x="9925626" y="8831575"/>
            <a:ext cx="7805700" cy="11079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None/>
            </a:pPr>
            <a:r>
              <a:rPr lang="en-US" sz="2999">
                <a:solidFill>
                  <a:srgbClr val="FFFFFF"/>
                </a:solidFill>
                <a:latin typeface="Montserrat"/>
                <a:ea typeface="Montserrat"/>
                <a:cs typeface="Montserrat"/>
                <a:sym typeface="Montserrat"/>
              </a:rPr>
              <a:t>Trained a voice recognition model and created a recording service for PuppyPi.</a:t>
            </a:r>
            <a:endParaRPr sz="2000"/>
          </a:p>
        </p:txBody>
      </p:sp>
      <p:cxnSp>
        <p:nvCxnSpPr>
          <p:cNvPr id="186" name="Google Shape;186;p17"/>
          <p:cNvCxnSpPr/>
          <p:nvPr/>
        </p:nvCxnSpPr>
        <p:spPr>
          <a:xfrm rot="-17031">
            <a:off x="-174" y="2697899"/>
            <a:ext cx="18288224" cy="0"/>
          </a:xfrm>
          <a:prstGeom prst="straightConnector1">
            <a:avLst/>
          </a:prstGeom>
          <a:noFill/>
          <a:ln cap="flat" cmpd="sng" w="57150">
            <a:solidFill>
              <a:srgbClr val="41B8D5"/>
            </a:solidFill>
            <a:prstDash val="solid"/>
            <a:round/>
            <a:headEnd len="sm" w="sm" type="none"/>
            <a:tailEnd len="sm" w="sm" type="none"/>
          </a:ln>
        </p:spPr>
      </p:cxnSp>
      <p:cxnSp>
        <p:nvCxnSpPr>
          <p:cNvPr id="187" name="Google Shape;187;p17"/>
          <p:cNvCxnSpPr/>
          <p:nvPr/>
        </p:nvCxnSpPr>
        <p:spPr>
          <a:xfrm rot="-17031">
            <a:off x="-204" y="8493945"/>
            <a:ext cx="18288224" cy="0"/>
          </a:xfrm>
          <a:prstGeom prst="straightConnector1">
            <a:avLst/>
          </a:prstGeom>
          <a:noFill/>
          <a:ln cap="flat" cmpd="sng" w="57150">
            <a:solidFill>
              <a:srgbClr val="41B8D5"/>
            </a:solidFill>
            <a:prstDash val="solid"/>
            <a:round/>
            <a:headEnd len="sm" w="sm" type="none"/>
            <a:tailEnd len="sm" w="sm" type="none"/>
          </a:ln>
        </p:spPr>
      </p:cxnSp>
      <p:cxnSp>
        <p:nvCxnSpPr>
          <p:cNvPr id="188" name="Google Shape;188;p17"/>
          <p:cNvCxnSpPr/>
          <p:nvPr/>
        </p:nvCxnSpPr>
        <p:spPr>
          <a:xfrm rot="-5412730">
            <a:off x="5376805" y="6510300"/>
            <a:ext cx="7534252" cy="0"/>
          </a:xfrm>
          <a:prstGeom prst="straightConnector1">
            <a:avLst/>
          </a:prstGeom>
          <a:noFill/>
          <a:ln cap="flat" cmpd="sng" w="57150">
            <a:solidFill>
              <a:srgbClr val="41B8D5"/>
            </a:solidFill>
            <a:prstDash val="solid"/>
            <a:round/>
            <a:headEnd len="sm" w="sm" type="none"/>
            <a:tailEnd len="sm" w="sm" type="none"/>
          </a:ln>
        </p:spPr>
      </p:cxnSp>
      <p:pic>
        <p:nvPicPr>
          <p:cNvPr id="189" name="Google Shape;189;p17"/>
          <p:cNvPicPr preferRelativeResize="0"/>
          <p:nvPr/>
        </p:nvPicPr>
        <p:blipFill rotWithShape="1">
          <a:blip r:embed="rId4">
            <a:alphaModFix/>
          </a:blip>
          <a:srcRect b="3840" l="0" r="0" t="-3840"/>
          <a:stretch/>
        </p:blipFill>
        <p:spPr>
          <a:xfrm>
            <a:off x="9769103" y="2978775"/>
            <a:ext cx="8136298" cy="4412675"/>
          </a:xfrm>
          <a:prstGeom prst="rect">
            <a:avLst/>
          </a:prstGeom>
          <a:noFill/>
          <a:ln>
            <a:noFill/>
          </a:ln>
        </p:spPr>
      </p:pic>
      <p:pic>
        <p:nvPicPr>
          <p:cNvPr id="190" name="Google Shape;190;p17"/>
          <p:cNvPicPr preferRelativeResize="0"/>
          <p:nvPr/>
        </p:nvPicPr>
        <p:blipFill>
          <a:blip r:embed="rId5">
            <a:alphaModFix/>
          </a:blip>
          <a:stretch>
            <a:fillRect/>
          </a:stretch>
        </p:blipFill>
        <p:spPr>
          <a:xfrm>
            <a:off x="980100" y="3155808"/>
            <a:ext cx="7382124" cy="423564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pic>
        <p:nvPicPr>
          <p:cNvPr id="195" name="Google Shape;195;p18"/>
          <p:cNvPicPr preferRelativeResize="0"/>
          <p:nvPr/>
        </p:nvPicPr>
        <p:blipFill rotWithShape="1">
          <a:blip r:embed="rId3">
            <a:alphaModFix/>
          </a:blip>
          <a:srcRect b="7811" l="0" r="0" t="7812"/>
          <a:stretch/>
        </p:blipFill>
        <p:spPr>
          <a:xfrm>
            <a:off x="0" y="0"/>
            <a:ext cx="18288000" cy="10287000"/>
          </a:xfrm>
          <a:prstGeom prst="rect">
            <a:avLst/>
          </a:prstGeom>
          <a:noFill/>
          <a:ln>
            <a:noFill/>
          </a:ln>
        </p:spPr>
      </p:pic>
      <p:grpSp>
        <p:nvGrpSpPr>
          <p:cNvPr id="196" name="Google Shape;196;p18"/>
          <p:cNvGrpSpPr/>
          <p:nvPr/>
        </p:nvGrpSpPr>
        <p:grpSpPr>
          <a:xfrm>
            <a:off x="12216745" y="3759200"/>
            <a:ext cx="6667973" cy="6697861"/>
            <a:chOff x="1813" y="0"/>
            <a:chExt cx="809173" cy="812800"/>
          </a:xfrm>
        </p:grpSpPr>
        <p:sp>
          <p:nvSpPr>
            <p:cNvPr id="197" name="Google Shape;197;p18"/>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8"/>
            <p:cNvSpPr txBox="1"/>
            <p:nvPr/>
          </p:nvSpPr>
          <p:spPr>
            <a:xfrm>
              <a:off x="76200" y="38100"/>
              <a:ext cx="660400" cy="6985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99" name="Google Shape;199;p18"/>
          <p:cNvGrpSpPr/>
          <p:nvPr/>
        </p:nvGrpSpPr>
        <p:grpSpPr>
          <a:xfrm>
            <a:off x="5886688" y="3750370"/>
            <a:ext cx="6667973" cy="6697861"/>
            <a:chOff x="1813" y="0"/>
            <a:chExt cx="809173" cy="812800"/>
          </a:xfrm>
        </p:grpSpPr>
        <p:sp>
          <p:nvSpPr>
            <p:cNvPr id="200" name="Google Shape;200;p18"/>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8"/>
            <p:cNvSpPr txBox="1"/>
            <p:nvPr/>
          </p:nvSpPr>
          <p:spPr>
            <a:xfrm>
              <a:off x="76200" y="38100"/>
              <a:ext cx="660400" cy="6985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02" name="Google Shape;202;p18"/>
          <p:cNvGrpSpPr/>
          <p:nvPr/>
        </p:nvGrpSpPr>
        <p:grpSpPr>
          <a:xfrm>
            <a:off x="12215788" y="3589139"/>
            <a:ext cx="6667990" cy="6697878"/>
            <a:chOff x="1813" y="0"/>
            <a:chExt cx="809173" cy="812800"/>
          </a:xfrm>
        </p:grpSpPr>
        <p:sp>
          <p:nvSpPr>
            <p:cNvPr id="203" name="Google Shape;203;p18"/>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0B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8"/>
            <p:cNvSpPr txBox="1"/>
            <p:nvPr/>
          </p:nvSpPr>
          <p:spPr>
            <a:xfrm>
              <a:off x="76200" y="38100"/>
              <a:ext cx="660400" cy="6985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05" name="Google Shape;205;p18"/>
          <p:cNvGrpSpPr/>
          <p:nvPr/>
        </p:nvGrpSpPr>
        <p:grpSpPr>
          <a:xfrm>
            <a:off x="-443369" y="3741539"/>
            <a:ext cx="6667973" cy="6697861"/>
            <a:chOff x="1813" y="0"/>
            <a:chExt cx="809173" cy="812800"/>
          </a:xfrm>
        </p:grpSpPr>
        <p:sp>
          <p:nvSpPr>
            <p:cNvPr id="206" name="Google Shape;206;p18"/>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8"/>
            <p:cNvSpPr txBox="1"/>
            <p:nvPr/>
          </p:nvSpPr>
          <p:spPr>
            <a:xfrm>
              <a:off x="76200" y="38100"/>
              <a:ext cx="660400" cy="6985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08" name="Google Shape;208;p18"/>
          <p:cNvGrpSpPr/>
          <p:nvPr/>
        </p:nvGrpSpPr>
        <p:grpSpPr>
          <a:xfrm>
            <a:off x="5810010" y="3589139"/>
            <a:ext cx="6667973" cy="6697861"/>
            <a:chOff x="1813" y="0"/>
            <a:chExt cx="809173" cy="812800"/>
          </a:xfrm>
        </p:grpSpPr>
        <p:sp>
          <p:nvSpPr>
            <p:cNvPr id="209" name="Google Shape;209;p18"/>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0B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8"/>
            <p:cNvSpPr txBox="1"/>
            <p:nvPr/>
          </p:nvSpPr>
          <p:spPr>
            <a:xfrm>
              <a:off x="76200" y="38100"/>
              <a:ext cx="660400" cy="6985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11" name="Google Shape;211;p18"/>
          <p:cNvGrpSpPr/>
          <p:nvPr/>
        </p:nvGrpSpPr>
        <p:grpSpPr>
          <a:xfrm>
            <a:off x="-595769" y="3589139"/>
            <a:ext cx="6667973" cy="6697861"/>
            <a:chOff x="1813" y="0"/>
            <a:chExt cx="809173" cy="812800"/>
          </a:xfrm>
        </p:grpSpPr>
        <p:sp>
          <p:nvSpPr>
            <p:cNvPr id="212" name="Google Shape;212;p18"/>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0B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8"/>
            <p:cNvSpPr txBox="1"/>
            <p:nvPr/>
          </p:nvSpPr>
          <p:spPr>
            <a:xfrm>
              <a:off x="76200" y="38100"/>
              <a:ext cx="660400" cy="6985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14" name="Google Shape;214;p18"/>
          <p:cNvSpPr txBox="1"/>
          <p:nvPr/>
        </p:nvSpPr>
        <p:spPr>
          <a:xfrm>
            <a:off x="678026" y="800100"/>
            <a:ext cx="16932000" cy="1847100"/>
          </a:xfrm>
          <a:prstGeom prst="rect">
            <a:avLst/>
          </a:prstGeom>
          <a:noFill/>
          <a:ln>
            <a:noFill/>
          </a:ln>
          <a:effectLst>
            <a:outerShdw blurRad="842963" rotWithShape="0" algn="bl" dir="1020000" dist="19050">
              <a:srgbClr val="6CE5E8">
                <a:alpha val="95000"/>
              </a:srgbClr>
            </a:outerShdw>
          </a:effectLst>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12000">
                <a:solidFill>
                  <a:schemeClr val="lt1"/>
                </a:solidFill>
                <a:latin typeface="Teko Medium"/>
                <a:ea typeface="Teko Medium"/>
                <a:cs typeface="Teko Medium"/>
                <a:sym typeface="Teko Medium"/>
              </a:rPr>
              <a:t>Project &amp; Sprint Backlog</a:t>
            </a:r>
            <a:endParaRPr/>
          </a:p>
        </p:txBody>
      </p:sp>
      <p:sp>
        <p:nvSpPr>
          <p:cNvPr id="215" name="Google Shape;215;p18"/>
          <p:cNvSpPr txBox="1"/>
          <p:nvPr/>
        </p:nvSpPr>
        <p:spPr>
          <a:xfrm>
            <a:off x="-388525" y="5277175"/>
            <a:ext cx="6253500" cy="5052300"/>
          </a:xfrm>
          <a:prstGeom prst="rect">
            <a:avLst/>
          </a:prstGeom>
          <a:noFill/>
          <a:ln>
            <a:noFill/>
          </a:ln>
        </p:spPr>
        <p:txBody>
          <a:bodyPr anchorCtr="0" anchor="t" bIns="0" lIns="0" spcFirstLastPara="1" rIns="0" wrap="square" tIns="0">
            <a:spAutoFit/>
          </a:bodyPr>
          <a:lstStyle/>
          <a:p>
            <a:pPr indent="-301688" lvl="1" marL="539748" marR="0" rtl="0" algn="ctr">
              <a:lnSpc>
                <a:spcPct val="140016"/>
              </a:lnSpc>
              <a:spcBef>
                <a:spcPts val="0"/>
              </a:spcBef>
              <a:spcAft>
                <a:spcPts val="0"/>
              </a:spcAft>
              <a:buClr>
                <a:srgbClr val="000000"/>
              </a:buClr>
              <a:buSzPts val="3000"/>
              <a:buFont typeface="Arial"/>
              <a:buChar char="•"/>
            </a:pPr>
            <a:r>
              <a:rPr lang="en-US" sz="3000">
                <a:latin typeface="Montserrat"/>
                <a:ea typeface="Montserrat"/>
                <a:cs typeface="Montserrat"/>
                <a:sym typeface="Montserrat"/>
              </a:rPr>
              <a:t>Configure audio </a:t>
            </a:r>
            <a:r>
              <a:rPr lang="en-US" sz="3000">
                <a:latin typeface="Montserrat"/>
                <a:ea typeface="Montserrat"/>
                <a:cs typeface="Montserrat"/>
                <a:sym typeface="Montserrat"/>
              </a:rPr>
              <a:t>stream to upload to cloud in real time</a:t>
            </a:r>
            <a:endParaRPr sz="3000">
              <a:latin typeface="Montserrat"/>
              <a:ea typeface="Montserrat"/>
              <a:cs typeface="Montserrat"/>
              <a:sym typeface="Montserrat"/>
            </a:endParaRPr>
          </a:p>
          <a:p>
            <a:pPr indent="-320738" lvl="1" marL="539748" marR="0" rtl="0" algn="ctr">
              <a:lnSpc>
                <a:spcPct val="140016"/>
              </a:lnSpc>
              <a:spcBef>
                <a:spcPts val="0"/>
              </a:spcBef>
              <a:spcAft>
                <a:spcPts val="0"/>
              </a:spcAft>
              <a:buSzPts val="3300"/>
              <a:buFont typeface="Montserrat"/>
              <a:buChar char="•"/>
            </a:pPr>
            <a:r>
              <a:rPr lang="en-US" sz="3000">
                <a:latin typeface="Montserrat"/>
                <a:ea typeface="Montserrat"/>
                <a:cs typeface="Montserrat"/>
                <a:sym typeface="Montserrat"/>
              </a:rPr>
              <a:t>Allow for continuous listening</a:t>
            </a:r>
            <a:endParaRPr sz="3000">
              <a:latin typeface="Montserrat"/>
              <a:ea typeface="Montserrat"/>
              <a:cs typeface="Montserrat"/>
              <a:sym typeface="Montserrat"/>
            </a:endParaRPr>
          </a:p>
          <a:p>
            <a:pPr indent="-301688" lvl="1" marL="539748" marR="0" rtl="0" algn="ctr">
              <a:lnSpc>
                <a:spcPct val="140016"/>
              </a:lnSpc>
              <a:spcBef>
                <a:spcPts val="0"/>
              </a:spcBef>
              <a:spcAft>
                <a:spcPts val="0"/>
              </a:spcAft>
              <a:buSzPts val="3000"/>
              <a:buFont typeface="Montserrat"/>
              <a:buChar char="•"/>
            </a:pPr>
            <a:r>
              <a:rPr lang="en-US" sz="3000">
                <a:latin typeface="Montserrat"/>
                <a:ea typeface="Montserrat"/>
                <a:cs typeface="Montserrat"/>
                <a:sym typeface="Montserrat"/>
              </a:rPr>
              <a:t>Reduce noise &amp; improve latency</a:t>
            </a:r>
            <a:endParaRPr sz="3000">
              <a:latin typeface="Montserrat"/>
              <a:ea typeface="Montserrat"/>
              <a:cs typeface="Montserrat"/>
              <a:sym typeface="Montserrat"/>
            </a:endParaRPr>
          </a:p>
          <a:p>
            <a:pPr indent="-301688" lvl="1" marL="539748" marR="0" rtl="0" algn="ctr">
              <a:lnSpc>
                <a:spcPct val="140016"/>
              </a:lnSpc>
              <a:spcBef>
                <a:spcPts val="0"/>
              </a:spcBef>
              <a:spcAft>
                <a:spcPts val="0"/>
              </a:spcAft>
              <a:buSzPts val="3000"/>
              <a:buFont typeface="Montserrat"/>
              <a:buChar char="•"/>
            </a:pPr>
            <a:r>
              <a:rPr lang="en-US" sz="3000">
                <a:latin typeface="Montserrat"/>
                <a:ea typeface="Montserrat"/>
                <a:cs typeface="Montserrat"/>
                <a:sym typeface="Montserrat"/>
              </a:rPr>
              <a:t>Integrate LIDAR, touch sensor, arm etc.</a:t>
            </a:r>
            <a:endParaRPr sz="3000">
              <a:latin typeface="Montserrat"/>
              <a:ea typeface="Montserrat"/>
              <a:cs typeface="Montserrat"/>
              <a:sym typeface="Montserrat"/>
            </a:endParaRPr>
          </a:p>
          <a:p>
            <a:pPr indent="0" lvl="0" marL="0" marR="0" rtl="0" algn="l">
              <a:lnSpc>
                <a:spcPct val="140016"/>
              </a:lnSpc>
              <a:spcBef>
                <a:spcPts val="0"/>
              </a:spcBef>
              <a:spcAft>
                <a:spcPts val="0"/>
              </a:spcAft>
              <a:buNone/>
            </a:pPr>
            <a:r>
              <a:t/>
            </a:r>
            <a:endParaRPr sz="3000">
              <a:latin typeface="Montserrat"/>
              <a:ea typeface="Montserrat"/>
              <a:cs typeface="Montserrat"/>
              <a:sym typeface="Montserrat"/>
            </a:endParaRPr>
          </a:p>
        </p:txBody>
      </p:sp>
      <p:sp>
        <p:nvSpPr>
          <p:cNvPr id="216" name="Google Shape;216;p18"/>
          <p:cNvSpPr txBox="1"/>
          <p:nvPr/>
        </p:nvSpPr>
        <p:spPr>
          <a:xfrm>
            <a:off x="829960" y="4415271"/>
            <a:ext cx="3907800" cy="8619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lang="en-US" sz="5600">
                <a:latin typeface="Teko Medium"/>
                <a:ea typeface="Teko Medium"/>
                <a:cs typeface="Teko Medium"/>
                <a:sym typeface="Teko Medium"/>
              </a:rPr>
              <a:t>To Do</a:t>
            </a:r>
            <a:endParaRPr sz="2500"/>
          </a:p>
        </p:txBody>
      </p:sp>
      <p:sp>
        <p:nvSpPr>
          <p:cNvPr id="217" name="Google Shape;217;p18"/>
          <p:cNvSpPr txBox="1"/>
          <p:nvPr/>
        </p:nvSpPr>
        <p:spPr>
          <a:xfrm>
            <a:off x="6330314" y="5284825"/>
            <a:ext cx="5627400" cy="2385900"/>
          </a:xfrm>
          <a:prstGeom prst="rect">
            <a:avLst/>
          </a:prstGeom>
          <a:noFill/>
          <a:ln>
            <a:noFill/>
          </a:ln>
        </p:spPr>
        <p:txBody>
          <a:bodyPr anchorCtr="0" anchor="t" bIns="0" lIns="0" spcFirstLastPara="1" rIns="0" wrap="square" tIns="0">
            <a:spAutoFit/>
          </a:bodyPr>
          <a:lstStyle/>
          <a:p>
            <a:pPr indent="-301688" lvl="1" marL="539748" marR="0" rtl="0" algn="ctr">
              <a:lnSpc>
                <a:spcPct val="140016"/>
              </a:lnSpc>
              <a:spcBef>
                <a:spcPts val="0"/>
              </a:spcBef>
              <a:spcAft>
                <a:spcPts val="0"/>
              </a:spcAft>
              <a:buClr>
                <a:srgbClr val="000000"/>
              </a:buClr>
              <a:buSzPts val="3000"/>
              <a:buFont typeface="Arial"/>
              <a:buChar char="•"/>
            </a:pPr>
            <a:r>
              <a:rPr lang="en-US" sz="3000">
                <a:latin typeface="Montserrat"/>
                <a:ea typeface="Montserrat"/>
                <a:cs typeface="Montserrat"/>
                <a:sym typeface="Montserrat"/>
              </a:rPr>
              <a:t>Reverse engineer/analyze PuppyPi app</a:t>
            </a:r>
            <a:endParaRPr sz="3000"/>
          </a:p>
          <a:p>
            <a:pPr indent="-301625" lvl="1" marL="539750" marR="0" rtl="0" algn="ctr">
              <a:lnSpc>
                <a:spcPct val="140000"/>
              </a:lnSpc>
              <a:spcBef>
                <a:spcPts val="0"/>
              </a:spcBef>
              <a:spcAft>
                <a:spcPts val="0"/>
              </a:spcAft>
              <a:buClr>
                <a:srgbClr val="000000"/>
              </a:buClr>
              <a:buSzPts val="3000"/>
              <a:buFont typeface="Arial"/>
              <a:buChar char="•"/>
            </a:pPr>
            <a:r>
              <a:rPr lang="en-US" sz="2900">
                <a:solidFill>
                  <a:schemeClr val="dk1"/>
                </a:solidFill>
                <a:latin typeface="Montserrat"/>
                <a:ea typeface="Montserrat"/>
                <a:cs typeface="Montserrat"/>
                <a:sym typeface="Montserrat"/>
              </a:rPr>
              <a:t>Troubleshoot Docker automatic deployment</a:t>
            </a:r>
            <a:endParaRPr sz="3000"/>
          </a:p>
        </p:txBody>
      </p:sp>
      <p:sp>
        <p:nvSpPr>
          <p:cNvPr id="218" name="Google Shape;218;p18"/>
          <p:cNvSpPr txBox="1"/>
          <p:nvPr/>
        </p:nvSpPr>
        <p:spPr>
          <a:xfrm>
            <a:off x="7190121" y="4422921"/>
            <a:ext cx="3907800" cy="8619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lang="en-US" sz="5600">
                <a:latin typeface="Teko Medium"/>
                <a:ea typeface="Teko Medium"/>
                <a:cs typeface="Teko Medium"/>
                <a:sym typeface="Teko Medium"/>
              </a:rPr>
              <a:t>In Progress</a:t>
            </a:r>
            <a:endParaRPr sz="2500"/>
          </a:p>
        </p:txBody>
      </p:sp>
      <p:sp>
        <p:nvSpPr>
          <p:cNvPr id="219" name="Google Shape;219;p18"/>
          <p:cNvSpPr txBox="1"/>
          <p:nvPr/>
        </p:nvSpPr>
        <p:spPr>
          <a:xfrm>
            <a:off x="11957725" y="5284825"/>
            <a:ext cx="6492300" cy="4488600"/>
          </a:xfrm>
          <a:prstGeom prst="rect">
            <a:avLst/>
          </a:prstGeom>
          <a:noFill/>
          <a:ln>
            <a:noFill/>
          </a:ln>
        </p:spPr>
        <p:txBody>
          <a:bodyPr anchorCtr="0" anchor="t" bIns="0" lIns="0" spcFirstLastPara="1" rIns="0" wrap="square" tIns="0">
            <a:spAutoFit/>
          </a:bodyPr>
          <a:lstStyle/>
          <a:p>
            <a:pPr indent="-282638" lvl="1" marL="539748" rtl="0" algn="ctr">
              <a:lnSpc>
                <a:spcPct val="140016"/>
              </a:lnSpc>
              <a:spcBef>
                <a:spcPts val="0"/>
              </a:spcBef>
              <a:spcAft>
                <a:spcPts val="0"/>
              </a:spcAft>
              <a:buClr>
                <a:schemeClr val="dk1"/>
              </a:buClr>
              <a:buSzPts val="2700"/>
              <a:buChar char="•"/>
            </a:pPr>
            <a:r>
              <a:rPr lang="en-US" sz="2700">
                <a:solidFill>
                  <a:schemeClr val="dk1"/>
                </a:solidFill>
                <a:latin typeface="Montserrat"/>
                <a:ea typeface="Montserrat"/>
                <a:cs typeface="Montserrat"/>
                <a:sym typeface="Montserrat"/>
              </a:rPr>
              <a:t>R</a:t>
            </a:r>
            <a:r>
              <a:rPr lang="en-US" sz="2700">
                <a:solidFill>
                  <a:schemeClr val="dk1"/>
                </a:solidFill>
                <a:latin typeface="Montserrat"/>
                <a:ea typeface="Montserrat"/>
                <a:cs typeface="Montserrat"/>
                <a:sym typeface="Montserrat"/>
              </a:rPr>
              <a:t>un a ROS program with VNC</a:t>
            </a:r>
            <a:endParaRPr sz="2700">
              <a:solidFill>
                <a:schemeClr val="dk1"/>
              </a:solidFill>
            </a:endParaRPr>
          </a:p>
          <a:p>
            <a:pPr indent="-282575" lvl="1" marL="539750" rtl="0" algn="ctr">
              <a:lnSpc>
                <a:spcPct val="140000"/>
              </a:lnSpc>
              <a:spcBef>
                <a:spcPts val="0"/>
              </a:spcBef>
              <a:spcAft>
                <a:spcPts val="0"/>
              </a:spcAft>
              <a:buClr>
                <a:schemeClr val="dk1"/>
              </a:buClr>
              <a:buSzPts val="2700"/>
              <a:buChar char="•"/>
            </a:pPr>
            <a:r>
              <a:rPr lang="en-US" sz="2700">
                <a:solidFill>
                  <a:schemeClr val="dk1"/>
                </a:solidFill>
                <a:latin typeface="Montserrat"/>
                <a:ea typeface="Montserrat"/>
                <a:cs typeface="Montserrat"/>
                <a:sym typeface="Montserrat"/>
              </a:rPr>
              <a:t>Created cloud voice transcription service &amp; API gateway</a:t>
            </a:r>
            <a:endParaRPr sz="2700">
              <a:solidFill>
                <a:schemeClr val="dk1"/>
              </a:solidFill>
              <a:latin typeface="Montserrat"/>
              <a:ea typeface="Montserrat"/>
              <a:cs typeface="Montserrat"/>
              <a:sym typeface="Montserrat"/>
            </a:endParaRPr>
          </a:p>
          <a:p>
            <a:pPr indent="-282575" lvl="1" marL="539750" rtl="0" algn="ctr">
              <a:lnSpc>
                <a:spcPct val="140000"/>
              </a:lnSpc>
              <a:spcBef>
                <a:spcPts val="0"/>
              </a:spcBef>
              <a:spcAft>
                <a:spcPts val="0"/>
              </a:spcAft>
              <a:buClr>
                <a:schemeClr val="dk1"/>
              </a:buClr>
              <a:buSzPts val="2700"/>
              <a:buFont typeface="Montserrat"/>
              <a:buChar char="•"/>
            </a:pPr>
            <a:r>
              <a:rPr lang="en-US" sz="2700">
                <a:solidFill>
                  <a:schemeClr val="dk1"/>
                </a:solidFill>
                <a:latin typeface="Montserrat"/>
                <a:ea typeface="Montserrat"/>
                <a:cs typeface="Montserrat"/>
                <a:sym typeface="Montserrat"/>
              </a:rPr>
              <a:t>Connected ROS and cloud to control puppyPi with audio recording</a:t>
            </a:r>
            <a:endParaRPr sz="2700">
              <a:solidFill>
                <a:schemeClr val="dk1"/>
              </a:solidFill>
              <a:latin typeface="Montserrat"/>
              <a:ea typeface="Montserrat"/>
              <a:cs typeface="Montserrat"/>
              <a:sym typeface="Montserrat"/>
            </a:endParaRPr>
          </a:p>
          <a:p>
            <a:pPr indent="-400050" lvl="1" marL="914400" rtl="0" algn="ctr">
              <a:lnSpc>
                <a:spcPct val="140000"/>
              </a:lnSpc>
              <a:spcBef>
                <a:spcPts val="0"/>
              </a:spcBef>
              <a:spcAft>
                <a:spcPts val="0"/>
              </a:spcAft>
              <a:buClr>
                <a:schemeClr val="dk1"/>
              </a:buClr>
              <a:buSzPts val="2700"/>
              <a:buChar char="•"/>
            </a:pPr>
            <a:r>
              <a:rPr lang="en-US" sz="2700">
                <a:solidFill>
                  <a:schemeClr val="dk1"/>
                </a:solidFill>
                <a:latin typeface="Montserrat"/>
                <a:ea typeface="Montserrat"/>
                <a:cs typeface="Montserrat"/>
                <a:sym typeface="Montserrat"/>
              </a:rPr>
              <a:t>Bypassed Docker/VIM constraints</a:t>
            </a:r>
            <a:endParaRPr sz="2700">
              <a:solidFill>
                <a:schemeClr val="dk1"/>
              </a:solidFill>
              <a:latin typeface="Montserrat"/>
              <a:ea typeface="Montserrat"/>
              <a:cs typeface="Montserrat"/>
              <a:sym typeface="Montserrat"/>
            </a:endParaRPr>
          </a:p>
        </p:txBody>
      </p:sp>
      <p:sp>
        <p:nvSpPr>
          <p:cNvPr id="220" name="Google Shape;220;p18"/>
          <p:cNvSpPr txBox="1"/>
          <p:nvPr/>
        </p:nvSpPr>
        <p:spPr>
          <a:xfrm>
            <a:off x="13703617" y="4422921"/>
            <a:ext cx="3957300" cy="8466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lang="en-US" sz="5500">
                <a:latin typeface="Teko Medium"/>
                <a:ea typeface="Teko Medium"/>
                <a:cs typeface="Teko Medium"/>
                <a:sym typeface="Teko Medium"/>
              </a:rPr>
              <a:t>Completed</a:t>
            </a:r>
            <a:endParaRPr sz="2400"/>
          </a:p>
        </p:txBody>
      </p:sp>
      <p:cxnSp>
        <p:nvCxnSpPr>
          <p:cNvPr id="221" name="Google Shape;221;p18"/>
          <p:cNvCxnSpPr/>
          <p:nvPr/>
        </p:nvCxnSpPr>
        <p:spPr>
          <a:xfrm>
            <a:off x="5974558" y="2803595"/>
            <a:ext cx="6492240" cy="0"/>
          </a:xfrm>
          <a:prstGeom prst="straightConnector1">
            <a:avLst/>
          </a:prstGeom>
          <a:noFill/>
          <a:ln cap="flat" cmpd="sng" w="57150">
            <a:solidFill>
              <a:srgbClr val="60B3DD"/>
            </a:solidFill>
            <a:prstDash val="solid"/>
            <a:round/>
            <a:headEnd len="sm" w="sm" type="none"/>
            <a:tailEnd len="sm" w="sm"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25" name="Shape 225"/>
        <p:cNvGrpSpPr/>
        <p:nvPr/>
      </p:nvGrpSpPr>
      <p:grpSpPr>
        <a:xfrm>
          <a:off x="0" y="0"/>
          <a:ext cx="0" cy="0"/>
          <a:chOff x="0" y="0"/>
          <a:chExt cx="0" cy="0"/>
        </a:xfrm>
      </p:grpSpPr>
      <p:sp>
        <p:nvSpPr>
          <p:cNvPr id="226" name="Google Shape;226;p19"/>
          <p:cNvSpPr txBox="1"/>
          <p:nvPr/>
        </p:nvSpPr>
        <p:spPr>
          <a:xfrm>
            <a:off x="1028700" y="1019175"/>
            <a:ext cx="16158300" cy="1647000"/>
          </a:xfrm>
          <a:prstGeom prst="rect">
            <a:avLst/>
          </a:prstGeom>
          <a:noFill/>
          <a:ln>
            <a:noFill/>
          </a:ln>
          <a:effectLst>
            <a:outerShdw blurRad="828675" rotWithShape="0" algn="bl" dir="900000" dist="19050">
              <a:srgbClr val="6CE5E8">
                <a:alpha val="95000"/>
              </a:srgbClr>
            </a:outerShdw>
          </a:effectLst>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10700">
                <a:solidFill>
                  <a:schemeClr val="lt1"/>
                </a:solidFill>
                <a:latin typeface="Teko Medium"/>
                <a:ea typeface="Teko Medium"/>
                <a:cs typeface="Teko Medium"/>
                <a:sym typeface="Teko Medium"/>
              </a:rPr>
              <a:t>Incomplete Items &amp; Lessons Learned</a:t>
            </a:r>
            <a:endParaRPr sz="10700"/>
          </a:p>
        </p:txBody>
      </p:sp>
      <p:sp>
        <p:nvSpPr>
          <p:cNvPr id="227" name="Google Shape;227;p19"/>
          <p:cNvSpPr txBox="1"/>
          <p:nvPr/>
        </p:nvSpPr>
        <p:spPr>
          <a:xfrm>
            <a:off x="1028700" y="3149250"/>
            <a:ext cx="15907500" cy="4985700"/>
          </a:xfrm>
          <a:prstGeom prst="rect">
            <a:avLst/>
          </a:prstGeom>
          <a:noFill/>
          <a:ln>
            <a:noFill/>
          </a:ln>
        </p:spPr>
        <p:txBody>
          <a:bodyPr anchorCtr="0" anchor="t" bIns="0" lIns="0" spcFirstLastPara="1" rIns="0" wrap="square" tIns="0">
            <a:spAutoFit/>
          </a:bodyPr>
          <a:lstStyle/>
          <a:p>
            <a:pPr indent="-419100" lvl="0" marL="457200" marR="0" rtl="0" algn="l">
              <a:lnSpc>
                <a:spcPct val="139958"/>
              </a:lnSpc>
              <a:spcBef>
                <a:spcPts val="0"/>
              </a:spcBef>
              <a:spcAft>
                <a:spcPts val="0"/>
              </a:spcAft>
              <a:buClr>
                <a:srgbClr val="FFFFFF"/>
              </a:buClr>
              <a:buSzPts val="3000"/>
              <a:buFont typeface="Montserrat"/>
              <a:buChar char="●"/>
            </a:pPr>
            <a:r>
              <a:rPr lang="en-US" sz="3000">
                <a:solidFill>
                  <a:srgbClr val="FFFFFF"/>
                </a:solidFill>
                <a:latin typeface="Montserrat"/>
                <a:ea typeface="Montserrat"/>
                <a:cs typeface="Montserrat"/>
                <a:sym typeface="Montserrat"/>
              </a:rPr>
              <a:t>Cloud &amp; ROS goals are mostly complete, just needs linking</a:t>
            </a:r>
            <a:endParaRPr sz="3000">
              <a:solidFill>
                <a:srgbClr val="FFFFFF"/>
              </a:solidFill>
              <a:latin typeface="Montserrat"/>
              <a:ea typeface="Montserrat"/>
              <a:cs typeface="Montserrat"/>
              <a:sym typeface="Montserrat"/>
            </a:endParaRPr>
          </a:p>
          <a:p>
            <a:pPr indent="-419100" lvl="0" marL="457200" marR="0" rtl="0" algn="l">
              <a:lnSpc>
                <a:spcPct val="139958"/>
              </a:lnSpc>
              <a:spcBef>
                <a:spcPts val="0"/>
              </a:spcBef>
              <a:spcAft>
                <a:spcPts val="0"/>
              </a:spcAft>
              <a:buClr>
                <a:srgbClr val="FFFFFF"/>
              </a:buClr>
              <a:buSzPts val="3000"/>
              <a:buFont typeface="Montserrat"/>
              <a:buChar char="●"/>
            </a:pPr>
            <a:r>
              <a:rPr lang="en-US" sz="3000">
                <a:solidFill>
                  <a:srgbClr val="FFFFFF"/>
                </a:solidFill>
                <a:latin typeface="Montserrat"/>
                <a:ea typeface="Montserrat"/>
                <a:cs typeface="Montserrat"/>
                <a:sym typeface="Montserrat"/>
              </a:rPr>
              <a:t>We haven’t automated voice listening yet but we have made PuppyPi responsive to audio files</a:t>
            </a:r>
            <a:endParaRPr sz="3000">
              <a:solidFill>
                <a:srgbClr val="FFFFFF"/>
              </a:solidFill>
              <a:latin typeface="Montserrat"/>
              <a:ea typeface="Montserrat"/>
              <a:cs typeface="Montserrat"/>
              <a:sym typeface="Montserrat"/>
            </a:endParaRPr>
          </a:p>
          <a:p>
            <a:pPr indent="-419100" lvl="0" marL="457200" marR="0" rtl="0" algn="l">
              <a:lnSpc>
                <a:spcPct val="139958"/>
              </a:lnSpc>
              <a:spcBef>
                <a:spcPts val="0"/>
              </a:spcBef>
              <a:spcAft>
                <a:spcPts val="0"/>
              </a:spcAft>
              <a:buClr>
                <a:srgbClr val="FFFFFF"/>
              </a:buClr>
              <a:buSzPts val="3000"/>
              <a:buFont typeface="Montserrat"/>
              <a:buChar char="●"/>
            </a:pPr>
            <a:r>
              <a:rPr lang="en-US" sz="3000">
                <a:solidFill>
                  <a:srgbClr val="FFFFFF"/>
                </a:solidFill>
                <a:latin typeface="Montserrat"/>
                <a:ea typeface="Montserrat"/>
                <a:cs typeface="Montserrat"/>
                <a:sym typeface="Montserrat"/>
              </a:rPr>
              <a:t>One of our biggest lessons was to create backups before doing anything</a:t>
            </a:r>
            <a:endParaRPr sz="3000">
              <a:solidFill>
                <a:srgbClr val="FFFFFF"/>
              </a:solidFill>
              <a:latin typeface="Montserrat"/>
              <a:ea typeface="Montserrat"/>
              <a:cs typeface="Montserrat"/>
              <a:sym typeface="Montserrat"/>
            </a:endParaRPr>
          </a:p>
          <a:p>
            <a:pPr indent="-419100" lvl="0" marL="457200" marR="0" rtl="0" algn="l">
              <a:lnSpc>
                <a:spcPct val="139958"/>
              </a:lnSpc>
              <a:spcBef>
                <a:spcPts val="0"/>
              </a:spcBef>
              <a:spcAft>
                <a:spcPts val="0"/>
              </a:spcAft>
              <a:buClr>
                <a:srgbClr val="FFFFFF"/>
              </a:buClr>
              <a:buSzPts val="3000"/>
              <a:buFont typeface="Montserrat"/>
              <a:buChar char="●"/>
            </a:pPr>
            <a:r>
              <a:rPr lang="en-US" sz="3000">
                <a:solidFill>
                  <a:srgbClr val="FFFFFF"/>
                </a:solidFill>
                <a:latin typeface="Montserrat"/>
                <a:ea typeface="Montserrat"/>
                <a:cs typeface="Montserrat"/>
                <a:sym typeface="Montserrat"/>
              </a:rPr>
              <a:t>We set our goals high and problem-solved as a group step by step, resulting in a faster development timeframe</a:t>
            </a:r>
            <a:endParaRPr sz="3000">
              <a:solidFill>
                <a:srgbClr val="FFFFFF"/>
              </a:solidFill>
              <a:latin typeface="Montserrat"/>
              <a:ea typeface="Montserrat"/>
              <a:cs typeface="Montserrat"/>
              <a:sym typeface="Montserrat"/>
            </a:endParaRPr>
          </a:p>
          <a:p>
            <a:pPr indent="-419100" lvl="0" marL="457200" marR="0" rtl="0" algn="l">
              <a:lnSpc>
                <a:spcPct val="139958"/>
              </a:lnSpc>
              <a:spcBef>
                <a:spcPts val="0"/>
              </a:spcBef>
              <a:spcAft>
                <a:spcPts val="0"/>
              </a:spcAft>
              <a:buClr>
                <a:srgbClr val="FFFFFF"/>
              </a:buClr>
              <a:buSzPts val="3000"/>
              <a:buFont typeface="Montserrat"/>
              <a:buChar char="●"/>
            </a:pPr>
            <a:r>
              <a:rPr lang="en-US" sz="3000">
                <a:solidFill>
                  <a:srgbClr val="FFFFFF"/>
                </a:solidFill>
                <a:latin typeface="Montserrat"/>
                <a:ea typeface="Montserrat"/>
                <a:cs typeface="Montserrat"/>
                <a:sym typeface="Montserrat"/>
              </a:rPr>
              <a:t>Sponsor (Dr. Crawford) happy with our progress</a:t>
            </a:r>
            <a:endParaRPr sz="3000">
              <a:solidFill>
                <a:srgbClr val="FFFFFF"/>
              </a:solidFill>
              <a:latin typeface="Montserrat"/>
              <a:ea typeface="Montserrat"/>
              <a:cs typeface="Montserrat"/>
              <a:sym typeface="Montserrat"/>
            </a:endParaRPr>
          </a:p>
          <a:p>
            <a:pPr indent="0" lvl="0" marL="457200" marR="0" rtl="0" algn="l">
              <a:lnSpc>
                <a:spcPct val="139958"/>
              </a:lnSpc>
              <a:spcBef>
                <a:spcPts val="0"/>
              </a:spcBef>
              <a:spcAft>
                <a:spcPts val="0"/>
              </a:spcAft>
              <a:buNone/>
            </a:pPr>
            <a:r>
              <a:t/>
            </a:r>
            <a:endParaRPr sz="3000">
              <a:solidFill>
                <a:srgbClr val="FFFFFF"/>
              </a:solidFill>
              <a:latin typeface="Montserrat"/>
              <a:ea typeface="Montserrat"/>
              <a:cs typeface="Montserrat"/>
              <a:sym typeface="Montserrat"/>
            </a:endParaRPr>
          </a:p>
        </p:txBody>
      </p:sp>
      <p:grpSp>
        <p:nvGrpSpPr>
          <p:cNvPr id="228" name="Google Shape;228;p19"/>
          <p:cNvGrpSpPr/>
          <p:nvPr/>
        </p:nvGrpSpPr>
        <p:grpSpPr>
          <a:xfrm>
            <a:off x="16089807" y="9567947"/>
            <a:ext cx="395362" cy="397134"/>
            <a:chOff x="1813" y="0"/>
            <a:chExt cx="809173" cy="812800"/>
          </a:xfrm>
        </p:grpSpPr>
        <p:sp>
          <p:nvSpPr>
            <p:cNvPr id="229" name="Google Shape;229;p19"/>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41B8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9"/>
            <p:cNvSpPr txBox="1"/>
            <p:nvPr/>
          </p:nvSpPr>
          <p:spPr>
            <a:xfrm>
              <a:off x="76200" y="38100"/>
              <a:ext cx="660300" cy="6984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31" name="Google Shape;231;p19"/>
          <p:cNvGrpSpPr/>
          <p:nvPr/>
        </p:nvGrpSpPr>
        <p:grpSpPr>
          <a:xfrm>
            <a:off x="16791667" y="9567947"/>
            <a:ext cx="395362" cy="397134"/>
            <a:chOff x="1813" y="0"/>
            <a:chExt cx="809173" cy="812800"/>
          </a:xfrm>
        </p:grpSpPr>
        <p:sp>
          <p:nvSpPr>
            <p:cNvPr id="232" name="Google Shape;232;p19"/>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1B8D5"/>
            </a:solidFill>
            <a:ln cap="flat" cmpd="sng" w="38100">
              <a:solidFill>
                <a:srgbClr val="41B8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9"/>
            <p:cNvSpPr txBox="1"/>
            <p:nvPr/>
          </p:nvSpPr>
          <p:spPr>
            <a:xfrm>
              <a:off x="76200" y="38100"/>
              <a:ext cx="660300" cy="6984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34" name="Google Shape;234;p19"/>
          <p:cNvGrpSpPr/>
          <p:nvPr/>
        </p:nvGrpSpPr>
        <p:grpSpPr>
          <a:xfrm>
            <a:off x="17493527" y="9567947"/>
            <a:ext cx="395362" cy="397134"/>
            <a:chOff x="1813" y="0"/>
            <a:chExt cx="809173" cy="812800"/>
          </a:xfrm>
        </p:grpSpPr>
        <p:sp>
          <p:nvSpPr>
            <p:cNvPr id="235" name="Google Shape;235;p19"/>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41B8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9"/>
            <p:cNvSpPr txBox="1"/>
            <p:nvPr/>
          </p:nvSpPr>
          <p:spPr>
            <a:xfrm>
              <a:off x="76200" y="38100"/>
              <a:ext cx="660300" cy="6984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pic>
        <p:nvPicPr>
          <p:cNvPr id="241" name="Google Shape;241;p20" title="PuppyPiWakeWord">
            <a:hlinkClick r:id="rId3"/>
          </p:cNvPr>
          <p:cNvPicPr preferRelativeResize="0"/>
          <p:nvPr/>
        </p:nvPicPr>
        <p:blipFill>
          <a:blip r:embed="rId4">
            <a:alphaModFix/>
          </a:blip>
          <a:stretch>
            <a:fillRect/>
          </a:stretch>
        </p:blipFill>
        <p:spPr>
          <a:xfrm>
            <a:off x="0" y="0"/>
            <a:ext cx="18288000" cy="103727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1000"/>
                                        <p:tgtEl>
                                          <p:spTgt spid="2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pic>
        <p:nvPicPr>
          <p:cNvPr id="246" name="Google Shape;246;p21" title="IMG_6673.MOV">
            <a:hlinkClick r:id="rId3"/>
          </p:cNvPr>
          <p:cNvPicPr preferRelativeResize="0"/>
          <p:nvPr/>
        </p:nvPicPr>
        <p:blipFill>
          <a:blip r:embed="rId4">
            <a:alphaModFix/>
          </a:blip>
          <a:stretch>
            <a:fillRect/>
          </a:stretch>
        </p:blipFill>
        <p:spPr>
          <a:xfrm>
            <a:off x="0" y="0"/>
            <a:ext cx="18288000" cy="10287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
                                        </p:tgtEl>
                                        <p:attrNameLst>
                                          <p:attrName>style.visibility</p:attrName>
                                        </p:attrNameLst>
                                      </p:cBhvr>
                                      <p:to>
                                        <p:strVal val="visible"/>
                                      </p:to>
                                    </p:set>
                                    <p:animEffect filter="fade" transition="in">
                                      <p:cBhvr>
                                        <p:cTn dur="1000"/>
                                        <p:tgtEl>
                                          <p:spTgt spid="2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